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sldIdLst>
    <p:sldId id="258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03" r:id="rId16"/>
    <p:sldId id="295" r:id="rId17"/>
    <p:sldId id="296" r:id="rId18"/>
    <p:sldId id="304" r:id="rId19"/>
    <p:sldId id="297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rculanum" pitchFamily="-4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rculanum" pitchFamily="-4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rculanum" pitchFamily="-4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rculanum" pitchFamily="-4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rculanum" pitchFamily="-4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rculanum" pitchFamily="-4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rculanum" pitchFamily="-4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rculanum" pitchFamily="-4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rculanum" pitchFamily="-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060180"/>
    <a:srgbClr val="1D782A"/>
    <a:srgbClr val="FDF8A3"/>
    <a:srgbClr val="FDEC6C"/>
    <a:srgbClr val="ECD055"/>
    <a:srgbClr val="800000"/>
    <a:srgbClr val="638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76" autoAdjust="0"/>
    <p:restoredTop sz="94624" autoAdjust="0"/>
  </p:normalViewPr>
  <p:slideViewPr>
    <p:cSldViewPr>
      <p:cViewPr>
        <p:scale>
          <a:sx n="70" d="100"/>
          <a:sy n="70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0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063EB3A-DC05-4B3A-BEFB-2F4F1C248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DB5D-D7E6-4E27-BFB6-3EC4BE66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CF10-4746-4B8A-ACFD-628752BCA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1929-9596-4EA3-841C-2E2422E14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8148-C5C2-4B5D-B923-4EAA7765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70B5-AA17-449B-9447-30C84C30B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5046-5F72-4117-BB3C-7F98BD9E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AA59-ECE9-4C79-ADEE-C497FB99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2F7E8-1999-4B42-B701-0D45378F4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EA4F-A9DC-4124-8824-79D65481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775A-3BB4-4D01-ADD5-3DF46391F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1160-0CD7-4B99-86DC-854DCF50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E21F88C-6F4B-4E18-B8A9-5770EF88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NiCsTDAU70&amp;feature=fvs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Ek1ef4Pt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Christianity: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CA" dirty="0" smtClean="0"/>
              <a:t>The world’s most successful religion</a:t>
            </a:r>
          </a:p>
          <a:p>
            <a:r>
              <a:rPr lang="en-CA" dirty="0" smtClean="0"/>
              <a:t>Over 2 billion people call themselves Christians (1/3 of the planet)</a:t>
            </a:r>
          </a:p>
          <a:p>
            <a:r>
              <a:rPr lang="en-CA" dirty="0" smtClean="0"/>
              <a:t>Began as a Jewish sect which spread through the Roman empire</a:t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Crucifixion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Jesus is arrested</a:t>
            </a:r>
          </a:p>
          <a:p>
            <a:r>
              <a:rPr lang="en-CA" dirty="0" smtClean="0"/>
              <a:t>Tried for sedition</a:t>
            </a:r>
          </a:p>
          <a:p>
            <a:r>
              <a:rPr lang="en-CA" dirty="0" smtClean="0"/>
              <a:t>Sentenced to death</a:t>
            </a:r>
          </a:p>
          <a:p>
            <a:r>
              <a:rPr lang="en-CA" dirty="0" smtClean="0"/>
              <a:t>Crucified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825177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Resurrection and Ascension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CA" dirty="0" smtClean="0"/>
              <a:t>Jesus is raised from the dead</a:t>
            </a:r>
          </a:p>
          <a:p>
            <a:r>
              <a:rPr lang="en-CA" dirty="0" smtClean="0"/>
              <a:t>Ascends to heaven 40 days after the resurrection</a:t>
            </a:r>
          </a:p>
          <a:p>
            <a:endParaRPr lang="en-CA" dirty="0"/>
          </a:p>
        </p:txBody>
      </p:sp>
      <p:pic>
        <p:nvPicPr>
          <p:cNvPr id="25602" name="Picture 2" descr="http://www.jimmyakin.org/images/asc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038600" cy="5380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of Pentecost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Ten days after the Ascension, fifty days after Easter Sunday, Jesus followers meet in an upper room</a:t>
            </a:r>
          </a:p>
          <a:p>
            <a:r>
              <a:rPr lang="en-CA" dirty="0" smtClean="0"/>
              <a:t>They share a religious experience, Christianity is born</a:t>
            </a:r>
          </a:p>
          <a:p>
            <a:r>
              <a:rPr lang="en-CA" dirty="0" smtClean="0"/>
              <a:t>They begin to spread Christ’s teachings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Roman Empire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CA" dirty="0" smtClean="0"/>
              <a:t>Christianity spreads through the Roman Empire</a:t>
            </a:r>
          </a:p>
          <a:p>
            <a:r>
              <a:rPr lang="en-CA" dirty="0" smtClean="0"/>
              <a:t>Many episodes of persecution and martyrdom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Thrown to the Lions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6866" name="Picture 2" descr="http://www.awesomestories.com/images/user/4cdba75f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49547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Council of </a:t>
            </a:r>
            <a:r>
              <a:rPr lang="en-CA" dirty="0" err="1" smtClean="0"/>
              <a:t>Nicea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the early 300s, 10% of Roman citizens are Christians</a:t>
            </a:r>
          </a:p>
          <a:p>
            <a:r>
              <a:rPr lang="en-CA" dirty="0" smtClean="0"/>
              <a:t>Emperor Constantine assembles all the Bishops at </a:t>
            </a:r>
            <a:r>
              <a:rPr lang="en-CA" dirty="0" err="1" smtClean="0"/>
              <a:t>Nicea</a:t>
            </a:r>
            <a:r>
              <a:rPr lang="en-CA" dirty="0" smtClean="0"/>
              <a:t> 325 AD</a:t>
            </a:r>
          </a:p>
          <a:p>
            <a:r>
              <a:rPr lang="en-CA" dirty="0" smtClean="0"/>
              <a:t>They hammer out the Nicene Creed</a:t>
            </a:r>
          </a:p>
          <a:p>
            <a:r>
              <a:rPr lang="en-CA" dirty="0" smtClean="0"/>
              <a:t>They determine which books will become the bible</a:t>
            </a:r>
          </a:p>
          <a:p>
            <a:r>
              <a:rPr lang="en-CA" dirty="0" smtClean="0">
                <a:hlinkClick r:id="rId2"/>
              </a:rPr>
              <a:t>The Nicene Creed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Christians Believe: The Nicene Creed 325 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 believe in one God, the Father Almighty, Maker of heaven and earth, and of all things visible and invisible.</a:t>
            </a:r>
          </a:p>
          <a:p>
            <a:r>
              <a:rPr lang="en-US" sz="1600" dirty="0" smtClean="0"/>
              <a:t>And in one Lord Jesus Christ, the only-begotten Son of God, begotten of the Father before all worlds; God of God, Light of Light, very God of very God; begotten, not made, being of one substance with the Father, by whom all things were made.</a:t>
            </a:r>
          </a:p>
          <a:p>
            <a:r>
              <a:rPr lang="en-US" sz="1600" dirty="0" smtClean="0"/>
              <a:t>Who, for us men and for our salvation, came down from heaven, and was incarnate by the Holy Spirit of the virgin Mary, and was made man; and was crucified also for us under Pontius Pilate; He suffered and was buried; and the third day He rose again, according to the Scriptures; and ascended into heaven, and sits on the right hand of the Father; and He shall come again, with glory, to judge the quick and the dead; whose kingdom shall have no end.</a:t>
            </a:r>
          </a:p>
          <a:p>
            <a:r>
              <a:rPr lang="en-US" sz="1600" dirty="0" smtClean="0"/>
              <a:t>And I believe in the Holy Ghost, the Lord and Giver of Life; who proceeds from the Father and the Son; who with the Father and the Son together is worshipped and glorified; who spoke by the prophets.</a:t>
            </a:r>
          </a:p>
          <a:p>
            <a:r>
              <a:rPr lang="en-US" sz="1600" dirty="0" smtClean="0"/>
              <a:t>And I believe in one holy catholic and apostolic Church. I acknowledge one baptism for the remission of sins; and I look for the resurrection of the dead, and the life of the world to come. Amen.</a:t>
            </a:r>
          </a:p>
          <a:p>
            <a:endParaRPr lang="en-CA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630362"/>
          </a:xfrm>
        </p:spPr>
        <p:txBody>
          <a:bodyPr/>
          <a:lstStyle/>
          <a:p>
            <a:r>
              <a:rPr lang="en-CA" dirty="0" smtClean="0"/>
              <a:t>The Nicene Creed 325 -381 AD</a:t>
            </a:r>
            <a:endParaRPr lang="en-CA" dirty="0"/>
          </a:p>
        </p:txBody>
      </p:sp>
      <p:pic>
        <p:nvPicPr>
          <p:cNvPr id="4" name="Content Placeholder 3" descr="Council of Nicea 325 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381000"/>
            <a:ext cx="4711292" cy="638476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 rot="10800000" flipV="1">
            <a:off x="381000" y="23622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fathers of the first council of 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Nicea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325 A.D.</a:t>
            </a: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Holy Communion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hlinkClick r:id="rId2"/>
              </a:rPr>
              <a:t>Holy Eucharist</a:t>
            </a:r>
            <a:r>
              <a:rPr lang="en-CA" dirty="0" smtClean="0"/>
              <a:t>:</a:t>
            </a:r>
          </a:p>
          <a:p>
            <a:r>
              <a:rPr lang="en-CA" dirty="0" smtClean="0"/>
              <a:t>Evolved from a communal meal in a home</a:t>
            </a:r>
          </a:p>
          <a:p>
            <a:r>
              <a:rPr lang="en-CA" dirty="0" smtClean="0"/>
              <a:t>Bread and wine = body and blood of Christ</a:t>
            </a:r>
          </a:p>
          <a:p>
            <a:r>
              <a:rPr lang="en-CA" dirty="0" smtClean="0"/>
              <a:t>“</a:t>
            </a:r>
            <a:r>
              <a:rPr lang="en-CA" dirty="0" err="1" smtClean="0"/>
              <a:t>Transubstantion</a:t>
            </a:r>
            <a:r>
              <a:rPr lang="en-CA" dirty="0" smtClean="0"/>
              <a:t>” – the “host” becomes the </a:t>
            </a:r>
            <a:r>
              <a:rPr lang="en-CA" i="1" dirty="0" smtClean="0"/>
              <a:t>actual</a:t>
            </a:r>
            <a:r>
              <a:rPr lang="en-CA" dirty="0" smtClean="0"/>
              <a:t> body and blood of Christ</a:t>
            </a:r>
          </a:p>
          <a:p>
            <a:endParaRPr lang="en-CA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Jesus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CA" dirty="0" smtClean="0"/>
              <a:t>Born 4 BCE in Judea, a Roman province</a:t>
            </a:r>
          </a:p>
          <a:p>
            <a:r>
              <a:rPr lang="en-CA" dirty="0" smtClean="0"/>
              <a:t>Hebrew </a:t>
            </a:r>
            <a:r>
              <a:rPr lang="en-CA" dirty="0" err="1" smtClean="0"/>
              <a:t>name,Yeshua</a:t>
            </a:r>
            <a:r>
              <a:rPr lang="en-CA" dirty="0" smtClean="0"/>
              <a:t> </a:t>
            </a:r>
            <a:r>
              <a:rPr lang="en-CA" dirty="0" err="1" smtClean="0"/>
              <a:t>ben</a:t>
            </a:r>
            <a:r>
              <a:rPr lang="en-CA" dirty="0" smtClean="0"/>
              <a:t> Miriam (“Joshua, son of Mary”)</a:t>
            </a:r>
          </a:p>
          <a:p>
            <a:r>
              <a:rPr lang="en-CA" dirty="0" smtClean="0"/>
              <a:t>Jesus of Nazareth, a preacher for three years, before being crucified by the Roman authorities.</a:t>
            </a:r>
          </a:p>
          <a:p>
            <a:r>
              <a:rPr lang="en-CA" dirty="0" smtClean="0"/>
              <a:t>Jesus did not write anything down. His followers wrote the new testament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Christian Symbols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457200" y="1524000"/>
            <a:ext cx="3733800" cy="685799"/>
          </a:xfrm>
        </p:spPr>
        <p:txBody>
          <a:bodyPr/>
          <a:lstStyle/>
          <a:p>
            <a:r>
              <a:rPr lang="en-CA" dirty="0" smtClean="0"/>
              <a:t>The lamb of God</a:t>
            </a:r>
            <a:endParaRPr lang="en-CA" dirty="0"/>
          </a:p>
        </p:txBody>
      </p:sp>
      <p:pic>
        <p:nvPicPr>
          <p:cNvPr id="26626" name="Picture 2" descr="http://www.ezartsncrafts.com/templates/la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191000" cy="40805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CA" dirty="0" smtClean="0"/>
              <a:t>Cross, Crown of thorns, Fish, </a:t>
            </a:r>
          </a:p>
          <a:p>
            <a:r>
              <a:rPr lang="en-CA" dirty="0" smtClean="0"/>
              <a:t>Chi-Rho, Trinity, Dove</a:t>
            </a:r>
            <a:endParaRPr lang="en-CA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6705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r>
              <a:rPr lang="en-CA" dirty="0" smtClean="0"/>
              <a:t>The Alpha and the Omega</a:t>
            </a:r>
            <a:endParaRPr lang="en-CA" dirty="0"/>
          </a:p>
        </p:txBody>
      </p:sp>
      <p:pic>
        <p:nvPicPr>
          <p:cNvPr id="33794" name="Picture 2" descr="http://www.gocek.org/christiansymbols/images/chirho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4772318" cy="42469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CA" dirty="0" smtClean="0"/>
              <a:t>The Cross</a:t>
            </a:r>
            <a:endParaRPr lang="en-CA" dirty="0"/>
          </a:p>
        </p:txBody>
      </p:sp>
      <p:pic>
        <p:nvPicPr>
          <p:cNvPr id="34818" name="Picture 2" descr="http://www.identifont.com/samples/altemus/Cross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6781800" cy="45212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9800" cy="1295399"/>
          </a:xfrm>
        </p:spPr>
        <p:txBody>
          <a:bodyPr/>
          <a:lstStyle/>
          <a:p>
            <a:r>
              <a:rPr lang="en-CA" dirty="0" smtClean="0"/>
              <a:t>Catholic Cross</a:t>
            </a:r>
          </a:p>
          <a:p>
            <a:r>
              <a:rPr lang="en-CA" dirty="0" smtClean="0"/>
              <a:t>End. P. 280</a:t>
            </a:r>
          </a:p>
        </p:txBody>
      </p:sp>
      <p:pic>
        <p:nvPicPr>
          <p:cNvPr id="35842" name="Picture 2" descr="http://www.catholic-doc.org/holycross/index_files/pc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5943600" cy="51777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algn="l"/>
            <a:r>
              <a:rPr lang="en-CA" dirty="0" smtClean="0"/>
              <a:t>Early 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en-CA" dirty="0" smtClean="0"/>
              <a:t>Christ born in Bethlehem</a:t>
            </a:r>
          </a:p>
          <a:p>
            <a:r>
              <a:rPr lang="en-CA" dirty="0" smtClean="0"/>
              <a:t>Raised in Nazareth near the Sea of Galilee</a:t>
            </a:r>
          </a:p>
          <a:p>
            <a:endParaRPr lang="en-CA" dirty="0"/>
          </a:p>
        </p:txBody>
      </p:sp>
      <p:pic>
        <p:nvPicPr>
          <p:cNvPr id="1026" name="Picture 2" descr="http://www.ccel.org/bible/phillips/CNM04-Jesus-Year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824" y="0"/>
            <a:ext cx="605117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Family 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Parents Joseph and Mary</a:t>
            </a:r>
          </a:p>
          <a:p>
            <a:r>
              <a:rPr lang="en-CA" dirty="0" smtClean="0"/>
              <a:t>Many brothers and sisters</a:t>
            </a:r>
          </a:p>
          <a:p>
            <a:r>
              <a:rPr lang="en-CA" dirty="0" smtClean="0"/>
              <a:t>Father a carpenter</a:t>
            </a:r>
          </a:p>
          <a:p>
            <a:r>
              <a:rPr lang="en-CA" dirty="0" smtClean="0"/>
              <a:t>Story of Jesus begins at age 30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pPr algn="l"/>
            <a:r>
              <a:rPr lang="en-CA" dirty="0" smtClean="0"/>
              <a:t>John The Baptist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CA" dirty="0" smtClean="0"/>
              <a:t>Jesus baptism in the river Jordan by John the Baptist</a:t>
            </a:r>
          </a:p>
          <a:p>
            <a:r>
              <a:rPr lang="en-CA" dirty="0" smtClean="0"/>
              <a:t>Gospel of Mark: Chapter 1 (the oldest gospel)</a:t>
            </a: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104" y="152400"/>
            <a:ext cx="419156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Jesus’ Ministry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John the Baptist is arrested</a:t>
            </a:r>
          </a:p>
          <a:p>
            <a:r>
              <a:rPr lang="en-CA" dirty="0" smtClean="0"/>
              <a:t>Jesus retreats to the desert for 40 days to fast and pray</a:t>
            </a:r>
          </a:p>
          <a:p>
            <a:r>
              <a:rPr lang="en-CA" dirty="0" smtClean="0"/>
              <a:t>He is tempted by Satan</a:t>
            </a:r>
          </a:p>
          <a:p>
            <a:r>
              <a:rPr lang="en-CA" dirty="0" smtClean="0"/>
              <a:t>He returns and begins preaching that people must repent to prepare for the kingdom of God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three years Jesus preaches</a:t>
            </a:r>
          </a:p>
          <a:p>
            <a:r>
              <a:rPr lang="en-CA" dirty="0" smtClean="0"/>
              <a:t>He performs miracles</a:t>
            </a:r>
          </a:p>
          <a:p>
            <a:r>
              <a:rPr lang="en-CA" dirty="0" smtClean="0"/>
              <a:t>He heals the sick</a:t>
            </a:r>
          </a:p>
          <a:p>
            <a:r>
              <a:rPr lang="en-CA" dirty="0" smtClean="0"/>
              <a:t>Heads to Jerusalem for Passover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Last Supper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CA" dirty="0" smtClean="0"/>
              <a:t>Jesus and the disciples share the Passover meal in Jerusalem</a:t>
            </a:r>
          </a:p>
        </p:txBody>
      </p:sp>
      <p:pic>
        <p:nvPicPr>
          <p:cNvPr id="18434" name="Picture 2" descr="http://www.art-reproductions.net/images/Artists/Leonardo-Da-Vinci/The-Last-Su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91693"/>
            <a:ext cx="7972425" cy="421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/>
          <a:lstStyle/>
          <a:p>
            <a:r>
              <a:rPr lang="en-CA" dirty="0" smtClean="0"/>
              <a:t>Jesus washes the feet of the disciples</a:t>
            </a:r>
            <a:endParaRPr lang="en-CA" dirty="0"/>
          </a:p>
        </p:txBody>
      </p:sp>
      <p:pic>
        <p:nvPicPr>
          <p:cNvPr id="22530" name="Picture 2" descr="http://www.saintjohntheevangelistchurch.org/wp-content/uploads/2010/03/Jesus-WashingTheApostles-Feet-1024x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6781800" cy="4490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707</Words>
  <Application>Microsoft Office PowerPoint</Application>
  <PresentationFormat>On-screen Show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Christianity:</vt:lpstr>
      <vt:lpstr>Jesus</vt:lpstr>
      <vt:lpstr>Early Life</vt:lpstr>
      <vt:lpstr>Family Life</vt:lpstr>
      <vt:lpstr>John The Baptist</vt:lpstr>
      <vt:lpstr>Jesus’ Ministry</vt:lpstr>
      <vt:lpstr>Slide 7</vt:lpstr>
      <vt:lpstr>The Last Supper</vt:lpstr>
      <vt:lpstr>Slide 9</vt:lpstr>
      <vt:lpstr>Crucifixion</vt:lpstr>
      <vt:lpstr>Slide 11</vt:lpstr>
      <vt:lpstr>Resurrection and Ascension</vt:lpstr>
      <vt:lpstr>Day of Pentecost</vt:lpstr>
      <vt:lpstr>Roman Empire</vt:lpstr>
      <vt:lpstr>Thrown to the Lions</vt:lpstr>
      <vt:lpstr>Council of Nicea</vt:lpstr>
      <vt:lpstr>What Christians Believe: The Nicene Creed 325 AD</vt:lpstr>
      <vt:lpstr>The Nicene Creed 325 -381 AD</vt:lpstr>
      <vt:lpstr>Holy Communion</vt:lpstr>
      <vt:lpstr>Christian Symbols</vt:lpstr>
      <vt:lpstr>Slide 21</vt:lpstr>
      <vt:lpstr>Slide 22</vt:lpstr>
      <vt:lpstr>Slide 23</vt:lpstr>
      <vt:lpstr>Slide 24</vt:lpstr>
    </vt:vector>
  </TitlesOfParts>
  <Company>Serge Lapointe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Spirituality</dc:title>
  <dc:creator>Serge Lapointe</dc:creator>
  <cp:lastModifiedBy>dcoady</cp:lastModifiedBy>
  <cp:revision>162</cp:revision>
  <dcterms:created xsi:type="dcterms:W3CDTF">2008-02-26T21:39:48Z</dcterms:created>
  <dcterms:modified xsi:type="dcterms:W3CDTF">2013-01-30T11:33:11Z</dcterms:modified>
</cp:coreProperties>
</file>