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2" d="100"/>
          <a:sy n="52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D185D-B08E-42A0-9470-BE9E06D8ED74}" type="datetimeFigureOut">
              <a:rPr lang="en-CA" smtClean="0"/>
              <a:pPr/>
              <a:t>30/01/2013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2DD14-1358-4F72-ABC2-4772BACF693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E22A3-6746-44DB-84CC-D0724456DDED}" type="datetimeFigureOut">
              <a:rPr lang="en-CA" smtClean="0"/>
              <a:pPr/>
              <a:t>30/01/2013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DEF7B-D0A6-4BE0-8E97-852F78B040D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EF7B-D0A6-4BE0-8E97-852F78B040D0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AD5F3-CFBE-4AA7-A472-DDF7A7773C1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22D9-E3EB-449C-A76A-9609C27294E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77B98-1CEB-4CE3-9357-3D25C3D7A1D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3D2B5-F83F-4909-B5EF-F071EB81906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8C293-68AD-40C2-BDAD-30851EDC179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A849A-94D7-469F-8356-CC5C479DB23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8BEE6-8319-438D-B515-0CC3987A8CA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4F91D-3C68-4F63-A85D-486B6E4268B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A787F-EEC4-4AC2-AC6F-0E59FC7BE5E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C82E0-8634-41E4-9DDB-78C3B108E6C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F378B-7A4A-490E-BE6F-A9E546E1705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306539-44DE-463B-9A43-EC11E22345A0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tLULoxmJlw&amp;feature=relat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Exodus+20&amp;version=NI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8yCzJn-Olg&amp;feature=relate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nfIK2AlKL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548680"/>
            <a:ext cx="7543800" cy="648072"/>
          </a:xfrm>
        </p:spPr>
        <p:txBody>
          <a:bodyPr/>
          <a:lstStyle/>
          <a:p>
            <a:r>
              <a:rPr lang="en-US" dirty="0" smtClean="0">
                <a:latin typeface="Castellar" pitchFamily="18" charset="0"/>
              </a:rPr>
              <a:t>Islam: </a:t>
            </a:r>
            <a:r>
              <a:rPr lang="en-US" sz="2800" dirty="0" smtClean="0">
                <a:latin typeface="Castellar" pitchFamily="18" charset="0"/>
              </a:rPr>
              <a:t>Part I</a:t>
            </a:r>
            <a:endParaRPr lang="en-US" sz="2800" dirty="0">
              <a:latin typeface="Castellar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808" y="1844824"/>
            <a:ext cx="3429000" cy="1656184"/>
          </a:xfrm>
        </p:spPr>
        <p:txBody>
          <a:bodyPr/>
          <a:lstStyle/>
          <a:p>
            <a:r>
              <a:rPr lang="en-US" dirty="0" smtClean="0">
                <a:latin typeface="Castellar" pitchFamily="18" charset="0"/>
              </a:rPr>
              <a:t>World Religions 3106</a:t>
            </a:r>
            <a:endParaRPr lang="en-US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Night Journey and Ascension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8064896" cy="4320480"/>
          </a:xfrm>
        </p:spPr>
        <p:txBody>
          <a:bodyPr/>
          <a:lstStyle/>
          <a:p>
            <a:r>
              <a:rPr lang="en-CA" sz="2800" dirty="0" smtClean="0"/>
              <a:t>Muhammad was taken by Gabriel to Jerusalem on a winged horse.</a:t>
            </a:r>
          </a:p>
          <a:p>
            <a:r>
              <a:rPr lang="en-CA" sz="2800" dirty="0" smtClean="0"/>
              <a:t>Once at the site where Abraham bound his son (Muslims believe it was Ishmael, the ancestor of all Arabs), they ascended through the heavens.</a:t>
            </a:r>
          </a:p>
          <a:p>
            <a:r>
              <a:rPr lang="en-CA" sz="2800" dirty="0" smtClean="0"/>
              <a:t>They met Adam in level I</a:t>
            </a:r>
          </a:p>
          <a:p>
            <a:r>
              <a:rPr lang="en-CA" sz="2800" dirty="0" smtClean="0"/>
              <a:t>They met John (the </a:t>
            </a:r>
            <a:r>
              <a:rPr lang="en-CA" sz="2800" dirty="0" err="1" smtClean="0"/>
              <a:t>baptist</a:t>
            </a:r>
            <a:r>
              <a:rPr lang="en-CA" sz="2800" dirty="0" smtClean="0"/>
              <a:t>) and Jesus in level II</a:t>
            </a:r>
          </a:p>
          <a:p>
            <a:r>
              <a:rPr lang="en-CA" sz="2800" dirty="0" smtClean="0"/>
              <a:t>Then Joseph, Enoch, Aaron, Moses, and Abraham.</a:t>
            </a:r>
          </a:p>
          <a:p>
            <a:r>
              <a:rPr lang="en-CA" sz="2800" dirty="0" smtClean="0"/>
              <a:t>Muhammad was told how to pray.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Dome of the Rock/ Al </a:t>
            </a:r>
            <a:r>
              <a:rPr lang="en-US" sz="3200" dirty="0" err="1" smtClean="0">
                <a:latin typeface="Castellar" pitchFamily="18" charset="0"/>
              </a:rPr>
              <a:t>Aqsa</a:t>
            </a:r>
            <a:r>
              <a:rPr lang="en-US" sz="3200" dirty="0" smtClean="0">
                <a:latin typeface="Castellar" pitchFamily="18" charset="0"/>
              </a:rPr>
              <a:t> Mosque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2088232" cy="4320480"/>
          </a:xfrm>
        </p:spPr>
        <p:txBody>
          <a:bodyPr/>
          <a:lstStyle/>
          <a:p>
            <a:r>
              <a:rPr lang="en-CA" sz="2400" dirty="0" smtClean="0"/>
              <a:t>Built on the site of the Ascension</a:t>
            </a:r>
          </a:p>
          <a:p>
            <a:r>
              <a:rPr lang="en-CA" sz="2400" dirty="0" smtClean="0"/>
              <a:t>In 689-691</a:t>
            </a:r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Dome of the Rock Exte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772816"/>
            <a:ext cx="5602387" cy="4300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Dome of the Rock/ Al </a:t>
            </a:r>
            <a:r>
              <a:rPr lang="en-US" sz="3200" dirty="0" err="1" smtClean="0">
                <a:latin typeface="Castellar" pitchFamily="18" charset="0"/>
              </a:rPr>
              <a:t>Aqsa</a:t>
            </a:r>
            <a:r>
              <a:rPr lang="en-US" sz="3200" dirty="0" smtClean="0">
                <a:latin typeface="Castellar" pitchFamily="18" charset="0"/>
              </a:rPr>
              <a:t> Mosque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2088232" cy="4320480"/>
          </a:xfrm>
        </p:spPr>
        <p:txBody>
          <a:bodyPr/>
          <a:lstStyle/>
          <a:p>
            <a:r>
              <a:rPr lang="en-CA" sz="2800" dirty="0" smtClean="0"/>
              <a:t>Interior of The Dome of the Rock</a:t>
            </a:r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Dome of the Rock Inte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6114256" cy="458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Dome of the Rock/ Al </a:t>
            </a:r>
            <a:r>
              <a:rPr lang="en-US" sz="3200" dirty="0" err="1" smtClean="0">
                <a:latin typeface="Castellar" pitchFamily="18" charset="0"/>
              </a:rPr>
              <a:t>Aqsa</a:t>
            </a:r>
            <a:r>
              <a:rPr lang="en-US" sz="3200" dirty="0" smtClean="0">
                <a:latin typeface="Castellar" pitchFamily="18" charset="0"/>
              </a:rPr>
              <a:t> Mosque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776864" cy="504056"/>
          </a:xfrm>
        </p:spPr>
        <p:txBody>
          <a:bodyPr/>
          <a:lstStyle/>
          <a:p>
            <a:r>
              <a:rPr lang="en-CA" sz="2800" dirty="0" smtClean="0"/>
              <a:t>Al </a:t>
            </a:r>
            <a:r>
              <a:rPr lang="en-CA" sz="2800" dirty="0" err="1" smtClean="0"/>
              <a:t>Aqsa</a:t>
            </a:r>
            <a:r>
              <a:rPr lang="en-CA" sz="2800" dirty="0" smtClean="0"/>
              <a:t> Mosque		Dome of the Rock</a:t>
            </a:r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7884368" cy="422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The </a:t>
            </a:r>
            <a:r>
              <a:rPr lang="en-US" sz="3200" dirty="0" err="1" smtClean="0">
                <a:latin typeface="Castellar" pitchFamily="18" charset="0"/>
              </a:rPr>
              <a:t>Hijrah</a:t>
            </a:r>
            <a:r>
              <a:rPr lang="en-US" sz="3200" dirty="0" smtClean="0">
                <a:latin typeface="Castellar" pitchFamily="18" charset="0"/>
              </a:rPr>
              <a:t>: </a:t>
            </a:r>
            <a:r>
              <a:rPr lang="en-US" sz="2400" dirty="0" smtClean="0">
                <a:latin typeface="Castellar" pitchFamily="18" charset="0"/>
              </a:rPr>
              <a:t>Flight to Medina</a:t>
            </a:r>
            <a:endParaRPr lang="en-US" sz="24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8064896" cy="5085184"/>
          </a:xfrm>
        </p:spPr>
        <p:txBody>
          <a:bodyPr/>
          <a:lstStyle/>
          <a:p>
            <a:r>
              <a:rPr lang="en-CA" sz="2800" dirty="0" smtClean="0"/>
              <a:t>By 622, Muhammad and his followers fled to Medina (then known as </a:t>
            </a:r>
            <a:r>
              <a:rPr lang="en-CA" sz="2800" dirty="0" err="1" smtClean="0"/>
              <a:t>Yathrib</a:t>
            </a:r>
            <a:r>
              <a:rPr lang="en-CA" sz="2800" dirty="0" smtClean="0"/>
              <a:t>). </a:t>
            </a:r>
          </a:p>
          <a:p>
            <a:r>
              <a:rPr lang="en-CA" sz="2800" dirty="0" smtClean="0"/>
              <a:t>This marks the birth of Islam.</a:t>
            </a:r>
          </a:p>
          <a:p>
            <a:r>
              <a:rPr lang="en-CA" sz="2800" dirty="0" smtClean="0"/>
              <a:t>Soon, the whole city are Muslims.</a:t>
            </a:r>
          </a:p>
          <a:p>
            <a:r>
              <a:rPr lang="en-CA" sz="2800" dirty="0" smtClean="0"/>
              <a:t>The </a:t>
            </a:r>
            <a:r>
              <a:rPr lang="en-CA" sz="2800" dirty="0" err="1" smtClean="0"/>
              <a:t>Meccans</a:t>
            </a:r>
            <a:r>
              <a:rPr lang="en-CA" sz="2800" dirty="0" smtClean="0"/>
              <a:t> tried to kill him.</a:t>
            </a:r>
          </a:p>
          <a:p>
            <a:r>
              <a:rPr lang="en-CA" sz="2800" dirty="0" smtClean="0"/>
              <a:t>Wars were fought.</a:t>
            </a:r>
          </a:p>
          <a:p>
            <a:r>
              <a:rPr lang="en-CA" sz="2800" dirty="0" smtClean="0"/>
              <a:t>In 630, Muhammad led an army into Mecca and took control of the city. He cleared the idols from the </a:t>
            </a:r>
            <a:r>
              <a:rPr lang="en-CA" sz="2800" dirty="0" err="1" smtClean="0"/>
              <a:t>Ka’bah</a:t>
            </a:r>
            <a:r>
              <a:rPr lang="en-CA" sz="2800" dirty="0" smtClean="0"/>
              <a:t>, dedicated it to Allah.</a:t>
            </a:r>
          </a:p>
          <a:p>
            <a:r>
              <a:rPr lang="en-CA" sz="2800" dirty="0" smtClean="0"/>
              <a:t>632: dies at age 63.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Beliefs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8064896" cy="4320480"/>
          </a:xfrm>
        </p:spPr>
        <p:txBody>
          <a:bodyPr/>
          <a:lstStyle/>
          <a:p>
            <a:r>
              <a:rPr lang="en-CA" sz="2800" dirty="0" smtClean="0"/>
              <a:t>There is one God, called Allah, the God of Abraham</a:t>
            </a:r>
          </a:p>
          <a:p>
            <a:r>
              <a:rPr lang="en-CA" sz="2800" dirty="0" smtClean="0"/>
              <a:t>Jews and Christians received revelations from God through prophets</a:t>
            </a:r>
          </a:p>
          <a:p>
            <a:r>
              <a:rPr lang="en-CA" sz="2800" dirty="0" smtClean="0"/>
              <a:t>Muhammad is God’s last prophet.</a:t>
            </a:r>
          </a:p>
          <a:p>
            <a:r>
              <a:rPr lang="en-CA" sz="2800" dirty="0" smtClean="0"/>
              <a:t>Believe in a last Judgment very similar to the Christian (and Zoroastrian) idea. </a:t>
            </a:r>
            <a:r>
              <a:rPr lang="en-CA" sz="2800" dirty="0" err="1" smtClean="0"/>
              <a:t>i.e</a:t>
            </a:r>
            <a:r>
              <a:rPr lang="en-CA" sz="2800" dirty="0" smtClean="0"/>
              <a:t> God judges and decides Paradise or Hell.</a:t>
            </a:r>
          </a:p>
          <a:p>
            <a:r>
              <a:rPr lang="en-CA" sz="2800" dirty="0" smtClean="0"/>
              <a:t>Practice the Five Pillars of Faith to avoid damnation. 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Five Pillars of Faith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8064896" cy="4320480"/>
          </a:xfrm>
        </p:spPr>
        <p:txBody>
          <a:bodyPr/>
          <a:lstStyle/>
          <a:p>
            <a:r>
              <a:rPr lang="en-CA" sz="2800" dirty="0" smtClean="0"/>
              <a:t>1. Declaration of Faith: </a:t>
            </a:r>
            <a:r>
              <a:rPr lang="en-CA" sz="2800" i="1" dirty="0" smtClean="0"/>
              <a:t>The </a:t>
            </a:r>
            <a:r>
              <a:rPr lang="en-CA" sz="2800" i="1" dirty="0" err="1" smtClean="0"/>
              <a:t>Shahada</a:t>
            </a:r>
            <a:endParaRPr lang="en-CA" sz="2800" dirty="0" smtClean="0"/>
          </a:p>
          <a:p>
            <a:r>
              <a:rPr lang="en-CA" sz="2800" dirty="0" smtClean="0"/>
              <a:t>2. Prayer: </a:t>
            </a:r>
            <a:r>
              <a:rPr lang="en-CA" sz="2800" i="1" dirty="0" smtClean="0"/>
              <a:t>The </a:t>
            </a:r>
            <a:r>
              <a:rPr lang="en-CA" sz="2800" i="1" dirty="0" err="1" smtClean="0"/>
              <a:t>Salat</a:t>
            </a: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 		5 times a day facing Mecca</a:t>
            </a:r>
          </a:p>
          <a:p>
            <a:r>
              <a:rPr lang="en-CA" sz="2800" dirty="0" smtClean="0"/>
              <a:t>3. </a:t>
            </a:r>
            <a:r>
              <a:rPr lang="en-CA" sz="2800" dirty="0" err="1" smtClean="0"/>
              <a:t>Almsgiving:</a:t>
            </a:r>
            <a:r>
              <a:rPr lang="en-CA" sz="2800" i="1" dirty="0" err="1" smtClean="0"/>
              <a:t>The</a:t>
            </a:r>
            <a:r>
              <a:rPr lang="en-CA" sz="2800" i="1" dirty="0" smtClean="0"/>
              <a:t> </a:t>
            </a:r>
            <a:r>
              <a:rPr lang="en-CA" sz="2800" i="1" dirty="0" err="1" smtClean="0"/>
              <a:t>Zakat</a:t>
            </a:r>
            <a:endParaRPr lang="en-CA" sz="2800" dirty="0" smtClean="0"/>
          </a:p>
          <a:p>
            <a:pPr lvl="1">
              <a:buNone/>
            </a:pPr>
            <a:r>
              <a:rPr lang="en-CA" dirty="0" smtClean="0"/>
              <a:t>2.5% of salary to charity</a:t>
            </a:r>
          </a:p>
          <a:p>
            <a:r>
              <a:rPr lang="en-CA" sz="2800" dirty="0" smtClean="0"/>
              <a:t>4. Fasting: </a:t>
            </a:r>
            <a:r>
              <a:rPr lang="en-CA" sz="2800" i="1" dirty="0" smtClean="0"/>
              <a:t>The </a:t>
            </a:r>
            <a:r>
              <a:rPr lang="en-CA" sz="2800" i="1" dirty="0" err="1" smtClean="0"/>
              <a:t>Sawm</a:t>
            </a:r>
            <a:endParaRPr lang="en-CA" sz="2800" i="1" dirty="0" smtClean="0"/>
          </a:p>
          <a:p>
            <a:pPr lvl="1"/>
            <a:r>
              <a:rPr lang="en-CA" sz="2400" dirty="0" smtClean="0"/>
              <a:t>During the lunar month of Ramadan (July 20 – Aug 18 this year).</a:t>
            </a:r>
          </a:p>
          <a:p>
            <a:pPr lvl="1">
              <a:buNone/>
            </a:pPr>
            <a:r>
              <a:rPr lang="en-CA" dirty="0" smtClean="0"/>
              <a:t>	</a:t>
            </a:r>
          </a:p>
          <a:p>
            <a:pPr lvl="1">
              <a:buNone/>
            </a:pPr>
            <a:endParaRPr lang="en-CA" dirty="0" smtClean="0"/>
          </a:p>
          <a:p>
            <a:endParaRPr lang="en-CA" sz="28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Five Pillars of Faith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8064896" cy="432048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r>
              <a:rPr lang="en-CA" sz="2800" dirty="0" smtClean="0"/>
              <a:t>No food, drink, sex, during daylight hours.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5. Pilgrimage to Mecca: </a:t>
            </a:r>
            <a:r>
              <a:rPr lang="en-CA" i="1" dirty="0" smtClean="0"/>
              <a:t>The Hajj</a:t>
            </a:r>
          </a:p>
          <a:p>
            <a:pPr lvl="2">
              <a:buFont typeface="Arial" pitchFamily="34" charset="0"/>
              <a:buChar char="•"/>
            </a:pPr>
            <a:r>
              <a:rPr lang="en-CA" sz="2800" dirty="0" smtClean="0"/>
              <a:t>If possible, visit at least once.</a:t>
            </a:r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The Mosque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8064896" cy="432048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1772816"/>
            <a:ext cx="77684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 chairs, no shoes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800" kern="0" dirty="0" smtClean="0">
                <a:latin typeface="+mn-lt"/>
              </a:rPr>
              <a:t>Friday afternoon is prayer time at Mosque</a:t>
            </a:r>
          </a:p>
          <a:p>
            <a:pPr marL="742950" marR="0" lvl="1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 </a:t>
            </a:r>
            <a:r>
              <a:rPr lang="en-CA" sz="2800" kern="0" dirty="0" smtClean="0">
                <a:latin typeface="+mn-lt"/>
              </a:rPr>
              <a:t>Muezzin 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hlinkClick r:id="rId3"/>
              </a:rPr>
              <a:t>calls</a:t>
            </a:r>
            <a:r>
              <a:rPr kumimoji="0" lang="en-CA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hlinkClick r:id="rId3"/>
              </a:rPr>
              <a:t> worshippers to prayer </a:t>
            </a:r>
            <a:r>
              <a:rPr kumimoji="0" lang="en-CA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from a </a:t>
            </a:r>
            <a:r>
              <a:rPr kumimoji="0" lang="en-CA" sz="28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Mineret</a:t>
            </a:r>
            <a:r>
              <a:rPr kumimoji="0" lang="en-CA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 slender tower).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s://encrypted-tbn0.google.com/images?q=tbn:ANd9GcSNkbKjSw4OVnD17RRO4vvYwgh2pHm_bj3fHow6MCwi93CNo3QJ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55772"/>
            <a:ext cx="6984776" cy="300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The Mosque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8064896" cy="432048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Moaque interi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8181528" cy="5454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600" dirty="0" smtClean="0">
                <a:latin typeface="Castellar" pitchFamily="18" charset="0"/>
              </a:rPr>
              <a:t>What is Islam?</a:t>
            </a:r>
            <a:endParaRPr lang="en-US" sz="36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74632" cy="3096344"/>
          </a:xfrm>
        </p:spPr>
        <p:txBody>
          <a:bodyPr/>
          <a:lstStyle/>
          <a:p>
            <a:r>
              <a:rPr lang="en-CA" sz="2800" dirty="0" smtClean="0">
                <a:latin typeface="+mn-lt"/>
                <a:ea typeface="+mn-ea"/>
                <a:cs typeface="+mn-cs"/>
              </a:rPr>
              <a:t>Islam: “Submission to God.”</a:t>
            </a:r>
          </a:p>
          <a:p>
            <a:r>
              <a:rPr lang="en-CA" sz="2800" dirty="0" smtClean="0"/>
              <a:t>Muslim: “One who submits to God.”</a:t>
            </a:r>
          </a:p>
          <a:p>
            <a:r>
              <a:rPr lang="en-CA" sz="2800" dirty="0" smtClean="0"/>
              <a:t>The </a:t>
            </a:r>
            <a:r>
              <a:rPr lang="en-CA" sz="2800" dirty="0" err="1" smtClean="0"/>
              <a:t>Shahada</a:t>
            </a:r>
            <a:r>
              <a:rPr lang="en-CA" sz="2800" dirty="0" smtClean="0"/>
              <a:t>: “There is no God but God, and Muhammad is his prophet.” (Compare to </a:t>
            </a:r>
            <a:r>
              <a:rPr lang="en-CA" sz="2800" dirty="0" smtClean="0">
                <a:hlinkClick r:id="rId2"/>
              </a:rPr>
              <a:t>Torah</a:t>
            </a:r>
            <a:r>
              <a:rPr lang="en-CA" sz="2800" dirty="0" smtClean="0"/>
              <a:t>)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Numbers: Textbook says 1.2 billion. Wikipedia says 1.3 – 1.6 billion.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Canada: 1 million (out of 33 million)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The Mosque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8064896" cy="432048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1772816"/>
            <a:ext cx="7768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Small niche</a:t>
            </a:r>
            <a:r>
              <a:rPr kumimoji="0" lang="en-CA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CA" sz="2800" kern="0" dirty="0" smtClean="0">
                <a:latin typeface="+mn-lt"/>
              </a:rPr>
              <a:t>on one wall called a </a:t>
            </a:r>
            <a:r>
              <a:rPr lang="en-CA" sz="2800" kern="0" dirty="0" err="1" smtClean="0">
                <a:latin typeface="+mn-lt"/>
              </a:rPr>
              <a:t>Mihrab</a:t>
            </a:r>
            <a:r>
              <a:rPr lang="en-CA" sz="2800" kern="0" dirty="0" smtClean="0">
                <a:latin typeface="+mn-lt"/>
              </a:rPr>
              <a:t>. It points to Mecca.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 Imam leads the prayers. He`s more like a rabbi than a priest.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800" kern="0" dirty="0" smtClean="0">
                <a:latin typeface="+mn-lt"/>
              </a:rPr>
              <a:t>Running water is needed for ritual purification, the </a:t>
            </a:r>
            <a:r>
              <a:rPr lang="en-CA" sz="2800" kern="0" dirty="0" err="1" smtClean="0">
                <a:latin typeface="+mn-lt"/>
              </a:rPr>
              <a:t>Wudu</a:t>
            </a:r>
            <a:r>
              <a:rPr lang="en-CA" sz="2800" kern="0" dirty="0" smtClean="0">
                <a:latin typeface="+mn-lt"/>
              </a:rPr>
              <a:t>.</a:t>
            </a:r>
            <a:endParaRPr kumimoji="0" lang="en-CA" sz="2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Muslim Symbols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8064896" cy="432048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1772816"/>
            <a:ext cx="7768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There are no symbols involved</a:t>
            </a:r>
            <a:r>
              <a:rPr kumimoji="0" lang="en-CA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in worship.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800" kern="0" dirty="0" smtClean="0">
                <a:latin typeface="+mn-lt"/>
              </a:rPr>
              <a:t>No pictures, no sculptures.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CA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Stylized verses from the Qur’an decorate the interiors, </a:t>
            </a:r>
            <a:r>
              <a:rPr lang="en-CA" sz="2800" kern="0" dirty="0" smtClean="0"/>
              <a:t>Arabic calligraphy.</a:t>
            </a:r>
            <a:endParaRPr kumimoji="0" lang="en-CA" sz="28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Edirne, Turkey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8064896" cy="432048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1772816"/>
            <a:ext cx="7768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There are no symbols involved</a:t>
            </a:r>
            <a:r>
              <a:rPr kumimoji="0" lang="en-CA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in worship.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800" kern="0" dirty="0" smtClean="0">
                <a:latin typeface="+mn-lt"/>
              </a:rPr>
              <a:t>No pictures, no sculptures.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Stylized verses from the Qur’an.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70866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Star and Crescent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8064896" cy="432048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628800"/>
            <a:ext cx="4355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On flags of Turkey (and Pakistan)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dirty="0" smtClean="0">
                <a:latin typeface="+mn-lt"/>
              </a:rPr>
              <a:t>Crescent moon was originally a Greek symbol of Diana in Byzantium (later Constantinople, now Istanbul).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Star was added by Constantine in 330AD to honour Virgin</a:t>
            </a:r>
            <a:r>
              <a:rPr kumimoji="0" lang="en-CA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Mary.</a:t>
            </a: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http://www.highwaygold.co.uk/images/downloads/flags/reduced/turk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132856"/>
            <a:ext cx="490054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Saudi Flag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8064896" cy="432048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628800"/>
            <a:ext cx="38519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Has the </a:t>
            </a:r>
            <a:r>
              <a:rPr kumimoji="0" lang="en-CA" sz="28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Shahadah</a:t>
            </a:r>
            <a:r>
              <a:rPr kumimoji="0" lang="en-CA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CA" sz="28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(declaration</a:t>
            </a:r>
            <a:r>
              <a:rPr kumimoji="0" lang="en-CA" sz="28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of faith)</a:t>
            </a:r>
            <a:r>
              <a:rPr kumimoji="0" lang="en-CA" sz="28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C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on a Green background (Muhammad’s favourite colour).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dirty="0" smtClean="0">
                <a:latin typeface="+mn-lt"/>
              </a:rPr>
              <a:t>And a curved sword.</a:t>
            </a: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0" name="Picture 2" descr="http://wfhsmiddleeast.wikispaces.com/file/view/Saudi_Arabia_flag.jpg/225528316/Saudi_Arabia_flag.jpg"/>
          <p:cNvPicPr>
            <a:picLocks noChangeAspect="1" noChangeArrowheads="1"/>
          </p:cNvPicPr>
          <p:nvPr/>
        </p:nvPicPr>
        <p:blipFill>
          <a:blip r:embed="rId3" cstate="print"/>
          <a:srcRect l="8089" r="6964" b="8333"/>
          <a:stretch>
            <a:fillRect/>
          </a:stretch>
        </p:blipFill>
        <p:spPr bwMode="auto">
          <a:xfrm>
            <a:off x="4067944" y="1772816"/>
            <a:ext cx="482453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The </a:t>
            </a:r>
            <a:r>
              <a:rPr lang="en-US" sz="3200" dirty="0" err="1" smtClean="0">
                <a:latin typeface="Castellar" pitchFamily="18" charset="0"/>
              </a:rPr>
              <a:t>Qur’AN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8064896" cy="432048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844824"/>
            <a:ext cx="85689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Muslims believe it was dictated to Muhammad by God.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dirty="0" smtClean="0">
                <a:latin typeface="+mn-lt"/>
              </a:rPr>
              <a:t>Criticism of Qur’an is considered Blasphemous.</a:t>
            </a:r>
            <a:r>
              <a:rPr kumimoji="0" lang="en-C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dirty="0" smtClean="0">
                <a:latin typeface="+mn-lt"/>
              </a:rPr>
              <a:t>Like the Torah, it can’t be altered.</a:t>
            </a: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noProof="0" dirty="0" smtClean="0">
                <a:latin typeface="+mn-lt"/>
              </a:rPr>
              <a:t>Only the Arabic Qur’an is considered perfect.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dirty="0" smtClean="0">
                <a:latin typeface="+mn-lt"/>
              </a:rPr>
              <a:t>Organized by </a:t>
            </a:r>
            <a:r>
              <a:rPr lang="en-CA" sz="2800" kern="0" dirty="0" err="1" smtClean="0">
                <a:latin typeface="+mn-lt"/>
              </a:rPr>
              <a:t>Surahs</a:t>
            </a:r>
            <a:r>
              <a:rPr lang="en-CA" sz="2800" kern="0" dirty="0" smtClean="0">
                <a:latin typeface="+mn-lt"/>
              </a:rPr>
              <a:t> (chapters), from longest to shortest.</a:t>
            </a:r>
            <a:endParaRPr lang="en-CA" sz="2800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CA" sz="2800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The </a:t>
            </a:r>
            <a:r>
              <a:rPr lang="en-US" sz="3200" dirty="0" err="1" smtClean="0">
                <a:latin typeface="Castellar" pitchFamily="18" charset="0"/>
              </a:rPr>
              <a:t>Hadith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8064896" cy="432048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77048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noProof="0" dirty="0" smtClean="0">
                <a:latin typeface="+mn-lt"/>
              </a:rPr>
              <a:t>Sayings attributed to Muhammad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dirty="0" smtClean="0">
                <a:latin typeface="+mn-lt"/>
              </a:rPr>
              <a:t>Stories of Muhammad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noProof="0" dirty="0" smtClean="0">
                <a:latin typeface="+mn-lt"/>
              </a:rPr>
              <a:t>Clarifies religious practices  such as prayers and almsgiving.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CA" sz="2800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Groups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1584176" cy="432048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1772816"/>
            <a:ext cx="2520280" cy="15841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b="1" kern="0" noProof="0" dirty="0" smtClean="0">
                <a:latin typeface="+mn-lt"/>
              </a:rPr>
              <a:t>Sunni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kern="0" dirty="0" smtClean="0">
                <a:latin typeface="+mn-lt"/>
              </a:rPr>
              <a:t>85% of all Muslims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CA" sz="28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CA" sz="2800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CA" sz="2800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4293096"/>
            <a:ext cx="6336704" cy="1944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b="1" kern="0" noProof="0" dirty="0" smtClean="0">
                <a:latin typeface="+mn-lt"/>
              </a:rPr>
              <a:t>Sufi </a:t>
            </a:r>
            <a:r>
              <a:rPr lang="en-CA" sz="2800" kern="0" noProof="0" dirty="0" smtClean="0">
                <a:latin typeface="+mn-lt"/>
              </a:rPr>
              <a:t>(not considered a separate sect)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kern="0" dirty="0" smtClean="0">
                <a:latin typeface="+mn-lt"/>
              </a:rPr>
              <a:t>Mystical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kern="0" noProof="0" dirty="0" smtClean="0">
                <a:latin typeface="+mn-lt"/>
              </a:rPr>
              <a:t>Practice Asceticism and meditating on God.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hlinkClick r:id="rId3"/>
              </a:rPr>
              <a:t>Whirling Dervishes </a:t>
            </a:r>
            <a:r>
              <a:rPr lang="en-CA" kern="0" dirty="0" smtClean="0">
                <a:latin typeface="+mn-lt"/>
              </a:rPr>
              <a:t>in Turkey</a:t>
            </a:r>
            <a:endParaRPr lang="en-CA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CA" sz="2800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91880" y="1772816"/>
            <a:ext cx="2520280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b="1" kern="0" noProof="0" dirty="0" err="1" smtClean="0">
                <a:latin typeface="+mn-lt"/>
              </a:rPr>
              <a:t>Shi’ah</a:t>
            </a:r>
            <a:endParaRPr lang="en-CA" sz="2800" b="1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kern="0" dirty="0" smtClean="0">
                <a:latin typeface="+mn-lt"/>
              </a:rPr>
              <a:t>15% of Muslims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kern="0" dirty="0" smtClean="0">
                <a:latin typeface="+mn-lt"/>
              </a:rPr>
              <a:t>Iran and much of Iraq</a:t>
            </a:r>
            <a:endParaRPr lang="en-CA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CA" sz="2800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Expansion of Islam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8064896" cy="432048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77048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noProof="0" dirty="0" smtClean="0">
                <a:latin typeface="+mn-lt"/>
              </a:rPr>
              <a:t>Within 100 years of Muhammad’s death, Muslims controlled from India to Spain.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dirty="0" smtClean="0">
                <a:latin typeface="+mn-lt"/>
              </a:rPr>
              <a:t>During Europe’s “Dark Ages” Islam had its “Golden Age.”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noProof="0" dirty="0" smtClean="0">
                <a:latin typeface="+mn-lt"/>
              </a:rPr>
              <a:t>After WWI, European countries dominated them.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noProof="0" dirty="0" smtClean="0">
                <a:latin typeface="+mn-lt"/>
              </a:rPr>
              <a:t>Discovery of oil led to resurgence.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CA" sz="2800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534400" cy="504056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The Islamic Caliphate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8064896" cy="432048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29523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CA" sz="2800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0418" name="Picture 2" descr="http://iranpoliticsclub.net/maps/images/112%20Arab%20Islamic%20Caliphate%20Expansion%20Eras%20632-750%20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8903"/>
            <a:ext cx="9144000" cy="583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600" dirty="0" smtClean="0">
                <a:latin typeface="Castellar" pitchFamily="18" charset="0"/>
              </a:rPr>
              <a:t>Islamic Countries</a:t>
            </a:r>
            <a:endParaRPr lang="en-US" sz="36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74632" cy="3096344"/>
          </a:xfrm>
        </p:spPr>
        <p:txBody>
          <a:bodyPr/>
          <a:lstStyle/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World Isl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16166"/>
            <a:ext cx="8280920" cy="504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352928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Women in Islam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3384376" cy="4320480"/>
          </a:xfrm>
        </p:spPr>
        <p:txBody>
          <a:bodyPr/>
          <a:lstStyle/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 lvl="1"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sz="2800" dirty="0" smtClean="0"/>
          </a:p>
          <a:p>
            <a:pPr>
              <a:buFont typeface="Wingdings" pitchFamily="2" charset="2"/>
              <a:buChar char="§"/>
            </a:pP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27363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noProof="0" dirty="0" smtClean="0">
                <a:latin typeface="+mn-lt"/>
              </a:rPr>
              <a:t>Standards vary from country to country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kern="0" dirty="0" smtClean="0">
                <a:latin typeface="+mn-lt"/>
              </a:rPr>
              <a:t>Saudi Arabia very repressed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CA" sz="2800" b="1" kern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3"/>
              </a:rPr>
              <a:t>Women in Saudi Arabia </a:t>
            </a:r>
            <a:r>
              <a:rPr lang="en-CA" sz="2800" kern="0" noProof="0" dirty="0" smtClean="0">
                <a:latin typeface="+mn-lt"/>
              </a:rPr>
              <a:t>4 minutes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0178" name="Picture 2" descr="http://www.taylornoakes.com/wp-content/uploads/2011/04/hija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340768"/>
            <a:ext cx="5254868" cy="545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Where did Islam Originate?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74632" cy="3816424"/>
          </a:xfrm>
        </p:spPr>
        <p:txBody>
          <a:bodyPr/>
          <a:lstStyle/>
          <a:p>
            <a:r>
              <a:rPr lang="en-CA" sz="2800" dirty="0" smtClean="0">
                <a:latin typeface="+mn-lt"/>
                <a:ea typeface="+mn-ea"/>
                <a:cs typeface="+mn-cs"/>
              </a:rPr>
              <a:t>Muhammad was born in Mecca in 570 CE (i.e. AD), in Arabia.</a:t>
            </a:r>
          </a:p>
          <a:p>
            <a:r>
              <a:rPr lang="en-CA" sz="2800" dirty="0" smtClean="0"/>
              <a:t>Arab tribes were Polytheists. </a:t>
            </a:r>
          </a:p>
          <a:p>
            <a:r>
              <a:rPr lang="en-CA" sz="2800" dirty="0" smtClean="0"/>
              <a:t>Practiced Idolatry.</a:t>
            </a:r>
          </a:p>
          <a:p>
            <a:r>
              <a:rPr lang="en-CA" sz="2800" dirty="0" smtClean="0"/>
              <a:t>Each tribe had an idol k</a:t>
            </a:r>
            <a:r>
              <a:rPr lang="en-CA" sz="2800" dirty="0" smtClean="0">
                <a:latin typeface="+mn-lt"/>
                <a:ea typeface="+mn-ea"/>
                <a:cs typeface="+mn-cs"/>
              </a:rPr>
              <a:t>ept in the </a:t>
            </a:r>
            <a:r>
              <a:rPr lang="en-CA" sz="2800" dirty="0" err="1" smtClean="0">
                <a:latin typeface="+mn-lt"/>
                <a:ea typeface="+mn-ea"/>
                <a:cs typeface="+mn-cs"/>
              </a:rPr>
              <a:t>Ka’bah</a:t>
            </a:r>
            <a:r>
              <a:rPr lang="en-CA" sz="2800" dirty="0" smtClean="0"/>
              <a:t>, today the holiest site in Islam. Muslims believe that Abraham built it (2000 BCE).</a:t>
            </a:r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The </a:t>
            </a:r>
            <a:r>
              <a:rPr lang="en-US" sz="3200" dirty="0" err="1" smtClean="0">
                <a:latin typeface="Castellar" pitchFamily="18" charset="0"/>
              </a:rPr>
              <a:t>Ka’bah</a:t>
            </a:r>
            <a:r>
              <a:rPr lang="en-US" sz="3200" dirty="0" smtClean="0">
                <a:latin typeface="Castellar" pitchFamily="18" charset="0"/>
              </a:rPr>
              <a:t> in Mecca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74632" cy="3096344"/>
          </a:xfrm>
        </p:spPr>
        <p:txBody>
          <a:bodyPr/>
          <a:lstStyle/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Ka'bah.jpg"/>
          <p:cNvPicPr>
            <a:picLocks noChangeAspect="1"/>
          </p:cNvPicPr>
          <p:nvPr/>
        </p:nvPicPr>
        <p:blipFill>
          <a:blip r:embed="rId2" cstate="print"/>
          <a:srcRect b="22700"/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2808312" cy="108012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Saudi Arabia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3384376" cy="309634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Mecca was a trade city on the Red Sea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Medina</a:t>
            </a:r>
          </a:p>
        </p:txBody>
      </p:sp>
      <p:pic>
        <p:nvPicPr>
          <p:cNvPr id="4" name="Picture 3" descr="Saudi Arab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76672"/>
            <a:ext cx="4711427" cy="5060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Muhammad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72816"/>
            <a:ext cx="3744416" cy="2304256"/>
          </a:xfrm>
        </p:spPr>
        <p:txBody>
          <a:bodyPr/>
          <a:lstStyle/>
          <a:p>
            <a:r>
              <a:rPr lang="en-CA" sz="2800" dirty="0" smtClean="0">
                <a:latin typeface="+mn-lt"/>
                <a:ea typeface="+mn-ea"/>
                <a:cs typeface="+mn-cs"/>
              </a:rPr>
              <a:t>Born into the </a:t>
            </a:r>
            <a:r>
              <a:rPr lang="en-CA" sz="2800" dirty="0" err="1" smtClean="0">
                <a:latin typeface="+mn-lt"/>
                <a:ea typeface="+mn-ea"/>
                <a:cs typeface="+mn-cs"/>
              </a:rPr>
              <a:t>Quraysh</a:t>
            </a:r>
            <a:r>
              <a:rPr lang="en-CA" sz="2800" dirty="0" smtClean="0">
                <a:latin typeface="+mn-lt"/>
                <a:ea typeface="+mn-ea"/>
                <a:cs typeface="+mn-cs"/>
              </a:rPr>
              <a:t> tribe (big shots)</a:t>
            </a:r>
          </a:p>
          <a:p>
            <a:r>
              <a:rPr lang="en-CA" sz="2800" dirty="0" smtClean="0"/>
              <a:t>Orphaned at age 6, raised by relatives</a:t>
            </a:r>
          </a:p>
          <a:p>
            <a:r>
              <a:rPr lang="en-CA" sz="2800" dirty="0" smtClean="0"/>
              <a:t>Trained as a traveling merchant in caravans</a:t>
            </a:r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Caravans.jpg"/>
          <p:cNvPicPr>
            <a:picLocks noChangeAspect="1"/>
          </p:cNvPicPr>
          <p:nvPr/>
        </p:nvPicPr>
        <p:blipFill>
          <a:blip r:embed="rId2" cstate="print"/>
          <a:srcRect l="13588" r="12295"/>
          <a:stretch>
            <a:fillRect/>
          </a:stretch>
        </p:blipFill>
        <p:spPr>
          <a:xfrm>
            <a:off x="4572000" y="1628800"/>
            <a:ext cx="4320480" cy="32385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584" y="4797152"/>
            <a:ext cx="71287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Always preferred Monotheism to the Polytheism and Idol worship around him.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 20, met and married wealthy 35 year old widow </a:t>
            </a:r>
            <a:r>
              <a:rPr kumimoji="0" lang="en-CA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Khadija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revelation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8064896" cy="4176464"/>
          </a:xfrm>
        </p:spPr>
        <p:txBody>
          <a:bodyPr/>
          <a:lstStyle/>
          <a:p>
            <a:r>
              <a:rPr lang="en-CA" sz="2800" dirty="0" smtClean="0"/>
              <a:t>In 610, during Ramadan, on retreat at age 40 on Mount </a:t>
            </a:r>
            <a:r>
              <a:rPr lang="en-CA" sz="2800" dirty="0" err="1" smtClean="0"/>
              <a:t>Hira</a:t>
            </a:r>
            <a:r>
              <a:rPr lang="en-CA" sz="2800" dirty="0" smtClean="0"/>
              <a:t>, Muhammad received a revelation.</a:t>
            </a:r>
          </a:p>
          <a:p>
            <a:r>
              <a:rPr lang="en-CA" sz="2800" dirty="0" smtClean="0"/>
              <a:t>The angel Gabriel appeared to him and commanded him to recite.</a:t>
            </a:r>
          </a:p>
          <a:p>
            <a:r>
              <a:rPr lang="en-CA" sz="2800" dirty="0" smtClean="0"/>
              <a:t>For the rest of his life he received revelations. </a:t>
            </a:r>
          </a:p>
          <a:p>
            <a:r>
              <a:rPr lang="en-CA" sz="2800" dirty="0" smtClean="0"/>
              <a:t>These were passed on orally to his followers</a:t>
            </a:r>
          </a:p>
          <a:p>
            <a:r>
              <a:rPr lang="en-CA" sz="2800" dirty="0" smtClean="0"/>
              <a:t>After his death they were written down in the Quran (Koran)</a:t>
            </a:r>
          </a:p>
          <a:p>
            <a:endParaRPr lang="en-CA" sz="28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34400" cy="838200"/>
          </a:xfrm>
        </p:spPr>
        <p:txBody>
          <a:bodyPr/>
          <a:lstStyle/>
          <a:p>
            <a:r>
              <a:rPr lang="en-US" sz="3200" dirty="0" smtClean="0">
                <a:latin typeface="Castellar" pitchFamily="18" charset="0"/>
              </a:rPr>
              <a:t>Prophet</a:t>
            </a:r>
            <a:endParaRPr lang="en-US" sz="3200" dirty="0">
              <a:latin typeface="Castellar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8064896" cy="3384376"/>
          </a:xfrm>
        </p:spPr>
        <p:txBody>
          <a:bodyPr/>
          <a:lstStyle/>
          <a:p>
            <a:r>
              <a:rPr lang="en-CA" sz="2800" dirty="0" smtClean="0"/>
              <a:t>He spoke out against Idols.</a:t>
            </a:r>
          </a:p>
          <a:p>
            <a:r>
              <a:rPr lang="en-CA" sz="2800" dirty="0" smtClean="0"/>
              <a:t>He said there was only one God.</a:t>
            </a:r>
          </a:p>
          <a:p>
            <a:r>
              <a:rPr lang="en-CA" sz="2800" dirty="0" smtClean="0"/>
              <a:t>This angered the people who controlled the </a:t>
            </a:r>
            <a:r>
              <a:rPr lang="en-CA" sz="2800" dirty="0" err="1" smtClean="0"/>
              <a:t>Ka’bah</a:t>
            </a:r>
            <a:r>
              <a:rPr lang="en-CA" sz="2800" dirty="0" smtClean="0"/>
              <a:t>, which was an important pilgrimage site for the Arab tribes.</a:t>
            </a:r>
          </a:p>
          <a:p>
            <a:r>
              <a:rPr lang="en-CA" sz="2800" dirty="0" smtClean="0"/>
              <a:t>In 619, his wife died.</a:t>
            </a:r>
          </a:p>
          <a:p>
            <a:r>
              <a:rPr lang="en-CA" sz="2800" dirty="0" smtClean="0"/>
              <a:t>Her tribal influence no longer protected him.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>
              <a:latin typeface="+mn-lt"/>
              <a:ea typeface="+mn-ea"/>
              <a:cs typeface="+mn-cs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4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609</TotalTime>
  <Words>1003</Words>
  <Application>Microsoft Office PowerPoint</Application>
  <PresentationFormat>On-screen Show (4:3)</PresentationFormat>
  <Paragraphs>420</Paragraphs>
  <Slides>30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Presentation4</vt:lpstr>
      <vt:lpstr>Islam: Part I</vt:lpstr>
      <vt:lpstr>What is Islam?</vt:lpstr>
      <vt:lpstr>Islamic Countries</vt:lpstr>
      <vt:lpstr>Where did Islam Originate?</vt:lpstr>
      <vt:lpstr>The Ka’bah in Mecca</vt:lpstr>
      <vt:lpstr>Saudi Arabia</vt:lpstr>
      <vt:lpstr>Muhammad</vt:lpstr>
      <vt:lpstr>revelation</vt:lpstr>
      <vt:lpstr>Prophet</vt:lpstr>
      <vt:lpstr>Night Journey and Ascension</vt:lpstr>
      <vt:lpstr>Dome of the Rock/ Al Aqsa Mosque</vt:lpstr>
      <vt:lpstr>Dome of the Rock/ Al Aqsa Mosque</vt:lpstr>
      <vt:lpstr>Dome of the Rock/ Al Aqsa Mosque</vt:lpstr>
      <vt:lpstr>The Hijrah: Flight to Medina</vt:lpstr>
      <vt:lpstr>Beliefs</vt:lpstr>
      <vt:lpstr>Five Pillars of Faith</vt:lpstr>
      <vt:lpstr>Five Pillars of Faith</vt:lpstr>
      <vt:lpstr>The Mosque</vt:lpstr>
      <vt:lpstr>The Mosque</vt:lpstr>
      <vt:lpstr>The Mosque</vt:lpstr>
      <vt:lpstr>Muslim Symbols</vt:lpstr>
      <vt:lpstr>Edirne, Turkey</vt:lpstr>
      <vt:lpstr>Star and Crescent</vt:lpstr>
      <vt:lpstr>Saudi Flag</vt:lpstr>
      <vt:lpstr>The Qur’AN</vt:lpstr>
      <vt:lpstr>The Hadith</vt:lpstr>
      <vt:lpstr>Groups</vt:lpstr>
      <vt:lpstr>Expansion of Islam</vt:lpstr>
      <vt:lpstr>The Islamic Caliphate</vt:lpstr>
      <vt:lpstr>Women in Islam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Islam</dc:title>
  <dc:creator>Jane Walker</dc:creator>
  <cp:lastModifiedBy>dcoady</cp:lastModifiedBy>
  <cp:revision>82</cp:revision>
  <dcterms:created xsi:type="dcterms:W3CDTF">2011-06-02T22:29:34Z</dcterms:created>
  <dcterms:modified xsi:type="dcterms:W3CDTF">2013-01-30T11:32:20Z</dcterms:modified>
</cp:coreProperties>
</file>