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48"/>
  </p:handoutMasterIdLst>
  <p:sldIdLst>
    <p:sldId id="256" r:id="rId2"/>
    <p:sldId id="259" r:id="rId3"/>
    <p:sldId id="258"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0" r:id="rId27"/>
    <p:sldId id="281" r:id="rId28"/>
    <p:sldId id="291" r:id="rId29"/>
    <p:sldId id="292" r:id="rId30"/>
    <p:sldId id="293" r:id="rId31"/>
    <p:sldId id="294" r:id="rId32"/>
    <p:sldId id="295" r:id="rId33"/>
    <p:sldId id="283" r:id="rId34"/>
    <p:sldId id="284" r:id="rId35"/>
    <p:sldId id="285" r:id="rId36"/>
    <p:sldId id="286" r:id="rId37"/>
    <p:sldId id="287" r:id="rId38"/>
    <p:sldId id="288" r:id="rId39"/>
    <p:sldId id="289" r:id="rId40"/>
    <p:sldId id="290" r:id="rId41"/>
    <p:sldId id="296" r:id="rId42"/>
    <p:sldId id="299" r:id="rId43"/>
    <p:sldId id="297" r:id="rId44"/>
    <p:sldId id="298" r:id="rId45"/>
    <p:sldId id="300" r:id="rId46"/>
    <p:sldId id="301"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3" autoAdjust="0"/>
    <p:restoredTop sz="94660"/>
  </p:normalViewPr>
  <p:slideViewPr>
    <p:cSldViewPr>
      <p:cViewPr varScale="1">
        <p:scale>
          <a:sx n="69" d="100"/>
          <a:sy n="69" d="100"/>
        </p:scale>
        <p:origin x="-52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EFF883-26E3-4950-9692-472991AFE3CF}" type="datetimeFigureOut">
              <a:rPr lang="en-US" smtClean="0"/>
              <a:pPr/>
              <a:t>12/17/2012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78975F-7E31-4CE6-A345-64598A69507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2E1DDC38-5E46-4EFC-B4CE-0A79EB19FF68}" type="datetimeFigureOut">
              <a:rPr lang="en-US"/>
              <a:pPr>
                <a:defRPr/>
              </a:pPr>
              <a:t>12/17/2012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4FC7B6BF-74DA-4511-B514-E5BCCEE99E5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B0A204B-8DE0-4088-8006-8EA5C292F810}" type="datetimeFigureOut">
              <a:rPr lang="en-US"/>
              <a:pPr>
                <a:defRPr/>
              </a:pPr>
              <a:t>12/17/2012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20676C0-5587-44D2-BA22-DDB9D120B9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23F75A1-D8B3-4818-88D1-1C793280B9C3}" type="datetimeFigureOut">
              <a:rPr lang="en-US"/>
              <a:pPr>
                <a:defRPr/>
              </a:pPr>
              <a:t>12/17/2012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8A15D5C-FE14-490C-A846-A8BA329A39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5C1ECAC-DE15-4A9A-AAD7-40D9CEF1FC05}" type="datetimeFigureOut">
              <a:rPr lang="en-US"/>
              <a:pPr>
                <a:defRPr/>
              </a:pPr>
              <a:t>12/17/2012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91F2795-C55B-49F2-ACE8-FCF9765E771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DE8BA5-8AF4-4DE2-AD64-463FA5636DE9}" type="datetimeFigureOut">
              <a:rPr lang="en-US"/>
              <a:pPr>
                <a:defRPr/>
              </a:pPr>
              <a:t>12/17/2012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76856C-F105-4534-846F-2C0BC766BFA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EC911F6-6D23-4276-9C7C-AE2D059D772F}" type="datetimeFigureOut">
              <a:rPr lang="en-US"/>
              <a:pPr>
                <a:defRPr/>
              </a:pPr>
              <a:t>12/17/2012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1953961-8846-41C3-9666-DF0AF13C57A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03484CB-B043-4CE2-802B-ECF6DB26CD2A}" type="datetimeFigureOut">
              <a:rPr lang="en-US"/>
              <a:pPr>
                <a:defRPr/>
              </a:pPr>
              <a:t>12/17/2012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6B776BEF-31C9-4AD9-809A-48ED224E613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3FD427C3-2D8F-4F3F-BFE8-81DAF71381A8}" type="datetimeFigureOut">
              <a:rPr lang="en-US"/>
              <a:pPr>
                <a:defRPr/>
              </a:pPr>
              <a:t>12/17/2012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C0D4B47-2E38-4661-BFF4-8B6669B005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8188A86-9EB4-47F9-A566-77A5972F4C72}" type="datetimeFigureOut">
              <a:rPr lang="en-US"/>
              <a:pPr>
                <a:defRPr/>
              </a:pPr>
              <a:t>12/17/2012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77452D0-3692-46D1-8825-B291F5286B1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9ADE385-25BD-4BEC-89BE-33822E19D252}" type="datetimeFigureOut">
              <a:rPr lang="en-US"/>
              <a:pPr>
                <a:defRPr/>
              </a:pPr>
              <a:t>12/17/2012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8E022FD-2AAD-4165-8C66-E04B0756BA3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5FEEC144-74F7-4DBB-BF0C-2464193D0ECA}" type="datetimeFigureOut">
              <a:rPr lang="en-US"/>
              <a:pPr>
                <a:defRPr/>
              </a:pPr>
              <a:t>12/17/2012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390CB39-EB4B-4BC5-9153-48CB67327C8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A93F4BC2-84A4-46A3-8BDB-7A70B946A363}" type="datetimeFigureOut">
              <a:rPr lang="en-US"/>
              <a:pPr>
                <a:defRPr/>
              </a:pPr>
              <a:t>12/17/2012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963F966D-8EC4-4DEA-B814-065223273D67}"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32" r:id="rId1"/>
    <p:sldLayoutId id="2147483731" r:id="rId2"/>
    <p:sldLayoutId id="2147483733" r:id="rId3"/>
    <p:sldLayoutId id="2147483730" r:id="rId4"/>
    <p:sldLayoutId id="2147483729" r:id="rId5"/>
    <p:sldLayoutId id="2147483728" r:id="rId6"/>
    <p:sldLayoutId id="2147483727" r:id="rId7"/>
    <p:sldLayoutId id="2147483726" r:id="rId8"/>
    <p:sldLayoutId id="2147483734" r:id="rId9"/>
    <p:sldLayoutId id="2147483725" r:id="rId10"/>
    <p:sldLayoutId id="214748372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jgFz3tZYg-M&amp;safety_mode=true&amp;persist_safety_mode=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4Kvd-uquuhI&amp;safety_mode=true&amp;persist_safety_mode=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youtube.com/watch?v=uXKpFnGz4ck&amp;safety_mode=true&amp;persist_safety_mode=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tvtJPs8IDgU&amp;safety_mode=true&amp;persist_safety_mode=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8PaoLy7PHwk&amp;safety_mode=true&amp;persist_safety_mode=1" TargetMode="External"/><Relationship Id="rId2" Type="http://schemas.openxmlformats.org/officeDocument/2006/relationships/hyperlink" Target="http://www.youtube.com/watch?v=CisfU6vkLvo&amp;safety_mode=true&amp;persist_safety_mode=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youtube.com/watch?v=WpYeekQkAdc&amp;safety_mode=true&amp;persist_safety_mode=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video.google.com/videoplay?docid=141978473675864840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r1WiAA2QW6E&amp;safety_mode=true&amp;persist_safety_mode=1" TargetMode="External"/><Relationship Id="rId2" Type="http://schemas.openxmlformats.org/officeDocument/2006/relationships/hyperlink" Target="http://www.google.ca/url?q=http://en.wiktionary.org/wiki/satire&amp;sa=X&amp;ei=wMmcTazgK5C-sAPAlrX_Aw&amp;ved=0CBUQpAMoAg&amp;usg=AFQjCNE70g0rW5Dls3dhTrOTu2nHqvI3mQ"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KtNYA4pAGjI&amp;safety_mode=true&amp;persist_safety_mode=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1iUoqTaowaI&amp;safety_mode=true&amp;persist_safety_mode=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youtube.com/watch?v=quAFmNvk_Zs&amp;safety_mode=true&amp;persist_safety_mode=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youtube.com/watch?v=I9CG2iE2vxU&amp;safety_mode=true&amp;persist_safety_mode=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youtube.com/watch?v=rDazrN4WcqQ&amp;feature=related&amp;safety_mode=true&amp;persist_safety_mode=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www.youtube.com/watch?v=2xB4dbdNSXY&amp;safety_mode=true&amp;persist_safety_mode=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www.youtube.com/watch?v=SsV2O4fCgjk&amp;safety_mode=true&amp;persist_safety_mode=1"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NLlBTnfRkTg&amp;feature=related&amp;safety_mode=true&amp;persist_safety_mode=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Aft>
                <a:spcPts val="0"/>
              </a:spcAft>
              <a:defRPr/>
            </a:pPr>
            <a:r>
              <a:rPr lang="en-US" dirty="0" smtClean="0"/>
              <a:t>MUSIC IN POLITICAL AND SOCIAL MOVEMENTS</a:t>
            </a:r>
            <a:endParaRPr lang="en-US" dirty="0"/>
          </a:p>
        </p:txBody>
      </p:sp>
      <p:sp>
        <p:nvSpPr>
          <p:cNvPr id="13314" name="Subtitle 2"/>
          <p:cNvSpPr>
            <a:spLocks noGrp="1"/>
          </p:cNvSpPr>
          <p:nvPr>
            <p:ph type="subTitle" idx="1"/>
          </p:nvPr>
        </p:nvSpPr>
        <p:spPr>
          <a:xfrm>
            <a:off x="533400" y="3228975"/>
            <a:ext cx="7854950" cy="1752600"/>
          </a:xfrm>
        </p:spPr>
        <p:txBody>
          <a:bodyPr/>
          <a:lstStyle/>
          <a:p>
            <a:pPr marR="0" eaLnBrk="1" hangingPunct="1"/>
            <a:r>
              <a:rPr lang="en-US" dirty="0" smtClean="0"/>
              <a:t>PROTEST SONGS</a:t>
            </a:r>
          </a:p>
          <a:p>
            <a:pPr marR="0" eaLnBrk="1" hangingPunct="1"/>
            <a:r>
              <a:rPr lang="en-US" dirty="0" smtClean="0"/>
              <a:t>Experiencing Music 2200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Protests War/Promoting Peace</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dirty="0" smtClean="0"/>
              <a:t>Thousands of protest songs are written about war and/or peace</a:t>
            </a:r>
          </a:p>
          <a:p>
            <a:pPr marL="274320" indent="-274320" eaLnBrk="1" fontAlgn="auto" hangingPunct="1">
              <a:spcAft>
                <a:spcPts val="0"/>
              </a:spcAft>
              <a:buClr>
                <a:schemeClr val="accent3"/>
              </a:buClr>
              <a:buFont typeface="Wingdings 2"/>
              <a:buChar char=""/>
              <a:defRPr/>
            </a:pPr>
            <a:r>
              <a:rPr lang="en-US" dirty="0" smtClean="0"/>
              <a:t>Bob Dylan and John Lennon were two of the </a:t>
            </a:r>
            <a:r>
              <a:rPr lang="en-US" dirty="0" err="1" smtClean="0"/>
              <a:t>frontmen</a:t>
            </a:r>
            <a:r>
              <a:rPr lang="en-US" dirty="0" smtClean="0"/>
              <a:t> for the promotion of peace and protest of war</a:t>
            </a:r>
          </a:p>
          <a:p>
            <a:pPr marL="274320" indent="-274320" eaLnBrk="1" fontAlgn="auto" hangingPunct="1">
              <a:spcAft>
                <a:spcPts val="0"/>
              </a:spcAft>
              <a:buClr>
                <a:schemeClr val="accent3"/>
              </a:buClr>
              <a:buFont typeface="Wingdings 2"/>
              <a:buChar char=""/>
              <a:defRPr/>
            </a:pPr>
            <a:r>
              <a:rPr lang="en-US" dirty="0" smtClean="0"/>
              <a:t>The Vietnam </a:t>
            </a:r>
            <a:r>
              <a:rPr lang="en-US" dirty="0" smtClean="0"/>
              <a:t>war </a:t>
            </a:r>
            <a:r>
              <a:rPr lang="en-US" dirty="0" smtClean="0"/>
              <a:t>went </a:t>
            </a:r>
            <a:r>
              <a:rPr lang="en-US" dirty="0" smtClean="0"/>
              <a:t>on during the 1960’s and 1970’s and affected the whole world. It was also the first war to ever be televised. </a:t>
            </a:r>
            <a:endParaRPr lang="en-US" dirty="0"/>
          </a:p>
          <a:p>
            <a:pPr marL="274320" indent="-274320" eaLnBrk="1" fontAlgn="auto" hangingPunct="1">
              <a:spcAft>
                <a:spcPts val="0"/>
              </a:spcAft>
              <a:buClr>
                <a:schemeClr val="accent3"/>
              </a:buClr>
              <a:buFont typeface="Wingdings 2"/>
              <a:buChar char=""/>
              <a:defRPr/>
            </a:pPr>
            <a:r>
              <a:rPr lang="en-US" dirty="0" smtClean="0"/>
              <a:t>The Vietnam war occurred during the same time period as the Civil Rights Movement so music during this time was filled with messages about war, peace and equality.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Bob Dylan</a:t>
            </a:r>
          </a:p>
        </p:txBody>
      </p:sp>
      <p:sp>
        <p:nvSpPr>
          <p:cNvPr id="23554" name="Content Placeholder 2"/>
          <p:cNvSpPr>
            <a:spLocks noGrp="1"/>
          </p:cNvSpPr>
          <p:nvPr>
            <p:ph idx="1"/>
          </p:nvPr>
        </p:nvSpPr>
        <p:spPr/>
        <p:txBody>
          <a:bodyPr/>
          <a:lstStyle/>
          <a:p>
            <a:pPr eaLnBrk="1" hangingPunct="1"/>
            <a:r>
              <a:rPr lang="en-US" dirty="0" smtClean="0"/>
              <a:t>Bob Dylan’s ‘</a:t>
            </a:r>
            <a:r>
              <a:rPr lang="en-US" b="1" i="1" u="sng" dirty="0" err="1" smtClean="0"/>
              <a:t>Blowin</a:t>
            </a:r>
            <a:r>
              <a:rPr lang="en-US" b="1" i="1" u="sng" dirty="0" smtClean="0"/>
              <a:t>’ in the Wind</a:t>
            </a:r>
            <a:r>
              <a:rPr lang="en-US" dirty="0" smtClean="0"/>
              <a:t>’, thought originally written about the Civil Rights Movement, also became a hugely popular anti-war anthem</a:t>
            </a:r>
          </a:p>
          <a:p>
            <a:pPr eaLnBrk="1" hangingPunct="1"/>
            <a:r>
              <a:rPr lang="en-US" dirty="0" smtClean="0"/>
              <a:t>Dylan also wrote many more anti-war songs</a:t>
            </a:r>
          </a:p>
          <a:p>
            <a:pPr eaLnBrk="1" hangingPunct="1"/>
            <a:r>
              <a:rPr lang="en-US" dirty="0" smtClean="0"/>
              <a:t>During his prime, Dylan was popular with the youth but many adults scorned him. </a:t>
            </a:r>
          </a:p>
          <a:p>
            <a:pPr eaLnBrk="1" hangingPunct="1"/>
            <a:r>
              <a:rPr lang="en-US" dirty="0" smtClean="0"/>
              <a:t>Most adults not only scorned him because of his music, but because of his appearance-alternative dress, long hair, an overall ‘hippie’ look.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143000"/>
          </a:xfrm>
        </p:spPr>
        <p:txBody>
          <a:bodyPr/>
          <a:lstStyle/>
          <a:p>
            <a:pPr eaLnBrk="1" hangingPunct="1"/>
            <a:r>
              <a:rPr lang="en-US" smtClean="0"/>
              <a:t>Bob Dylan’s </a:t>
            </a:r>
            <a:r>
              <a:rPr lang="en-US" i="1" smtClean="0"/>
              <a:t>Blowin in the Wind</a:t>
            </a:r>
          </a:p>
        </p:txBody>
      </p:sp>
      <p:sp>
        <p:nvSpPr>
          <p:cNvPr id="24578" name="Content Placeholder 2"/>
          <p:cNvSpPr>
            <a:spLocks noGrp="1"/>
          </p:cNvSpPr>
          <p:nvPr>
            <p:ph idx="1"/>
          </p:nvPr>
        </p:nvSpPr>
        <p:spPr>
          <a:xfrm>
            <a:off x="4876800" y="5334000"/>
            <a:ext cx="3733800" cy="838200"/>
          </a:xfrm>
        </p:spPr>
        <p:txBody>
          <a:bodyPr/>
          <a:lstStyle/>
          <a:p>
            <a:pPr eaLnBrk="1" hangingPunct="1"/>
            <a:r>
              <a:rPr lang="en-CA" sz="1200" smtClean="0">
                <a:hlinkClick r:id="rId2"/>
              </a:rPr>
              <a:t>http://www.youtube.com/watch?v=jgFz3tZYg-M&amp;safety_mode=true&amp;persist_safety_mode=1</a:t>
            </a:r>
            <a:endParaRPr lang="en-CA" sz="1200" smtClean="0"/>
          </a:p>
          <a:p>
            <a:pPr eaLnBrk="1" hangingPunct="1"/>
            <a:endParaRPr lang="en-CA" sz="1200" smtClean="0"/>
          </a:p>
        </p:txBody>
      </p:sp>
      <p:sp>
        <p:nvSpPr>
          <p:cNvPr id="24579" name="Text Box 4"/>
          <p:cNvSpPr txBox="1">
            <a:spLocks noChangeArrowheads="1"/>
          </p:cNvSpPr>
          <p:nvPr/>
        </p:nvSpPr>
        <p:spPr bwMode="auto">
          <a:xfrm>
            <a:off x="990600" y="1219200"/>
            <a:ext cx="2819400" cy="6172200"/>
          </a:xfrm>
          <a:prstGeom prst="rect">
            <a:avLst/>
          </a:prstGeom>
          <a:noFill/>
          <a:ln w="9525">
            <a:noFill/>
            <a:miter lim="800000"/>
            <a:headEnd/>
            <a:tailEnd/>
          </a:ln>
        </p:spPr>
        <p:txBody>
          <a:bodyPr>
            <a:spAutoFit/>
          </a:bodyPr>
          <a:lstStyle/>
          <a:p>
            <a:pPr>
              <a:spcBef>
                <a:spcPct val="50000"/>
              </a:spcBef>
            </a:pPr>
            <a:r>
              <a:rPr lang="en-CA" sz="1400"/>
              <a:t>How many roads most a man walk down</a:t>
            </a:r>
            <a:br>
              <a:rPr lang="en-CA" sz="1400"/>
            </a:br>
            <a:r>
              <a:rPr lang="en-CA" sz="1400"/>
              <a:t>Before you call him a man ?</a:t>
            </a:r>
            <a:br>
              <a:rPr lang="en-CA" sz="1400"/>
            </a:br>
            <a:r>
              <a:rPr lang="en-CA" sz="1400"/>
              <a:t>How many seas must a white dove sail</a:t>
            </a:r>
            <a:br>
              <a:rPr lang="en-CA" sz="1400"/>
            </a:br>
            <a:r>
              <a:rPr lang="en-CA" sz="1400"/>
              <a:t>Before she sleeps in the sand ?</a:t>
            </a:r>
            <a:br>
              <a:rPr lang="en-CA" sz="1400"/>
            </a:br>
            <a:r>
              <a:rPr lang="en-CA" sz="1400"/>
              <a:t>Yes, how many times must the cannon balls fly</a:t>
            </a:r>
            <a:br>
              <a:rPr lang="en-CA" sz="1400"/>
            </a:br>
            <a:r>
              <a:rPr lang="en-CA" sz="1400"/>
              <a:t>Before they're forever banned ?</a:t>
            </a:r>
            <a:br>
              <a:rPr lang="en-CA" sz="1400"/>
            </a:br>
            <a:r>
              <a:rPr lang="en-CA" sz="1400"/>
              <a:t>The answer my friend is blowin' in the wind</a:t>
            </a:r>
            <a:br>
              <a:rPr lang="en-CA" sz="1400"/>
            </a:br>
            <a:r>
              <a:rPr lang="en-CA" sz="1400"/>
              <a:t>The answer is blowin' in the wind.</a:t>
            </a:r>
            <a:br>
              <a:rPr lang="en-CA" sz="1400"/>
            </a:br>
            <a:r>
              <a:rPr lang="en-CA" sz="1400"/>
              <a:t/>
            </a:r>
            <a:br>
              <a:rPr lang="en-CA" sz="1400"/>
            </a:br>
            <a:r>
              <a:rPr lang="en-CA" sz="1400"/>
              <a:t>Yes, how many years can a mountain exist</a:t>
            </a:r>
            <a:br>
              <a:rPr lang="en-CA" sz="1400"/>
            </a:br>
            <a:r>
              <a:rPr lang="en-CA" sz="1400"/>
              <a:t>Before it's washed to the sea ?</a:t>
            </a:r>
            <a:br>
              <a:rPr lang="en-CA" sz="1400"/>
            </a:br>
            <a:r>
              <a:rPr lang="en-CA" sz="1400"/>
              <a:t>Yes, how many years can some people exist</a:t>
            </a:r>
            <a:br>
              <a:rPr lang="en-CA" sz="1400"/>
            </a:br>
            <a:r>
              <a:rPr lang="en-CA" sz="1400"/>
              <a:t>Before they're allowed to be free ?</a:t>
            </a:r>
            <a:br>
              <a:rPr lang="en-CA" sz="1400"/>
            </a:br>
            <a:r>
              <a:rPr lang="en-CA" sz="1400"/>
              <a:t>Yes, how many times can a man turn his head</a:t>
            </a:r>
            <a:br>
              <a:rPr lang="en-CA" sz="1400"/>
            </a:br>
            <a:r>
              <a:rPr lang="en-CA" sz="1400"/>
              <a:t>Pretending he just doesn't see ?</a:t>
            </a:r>
            <a:br>
              <a:rPr lang="en-CA" sz="1400"/>
            </a:br>
            <a:r>
              <a:rPr lang="en-CA" sz="1400"/>
              <a:t>The answer my friend is blowin' in the wind</a:t>
            </a:r>
            <a:br>
              <a:rPr lang="en-CA" sz="1400"/>
            </a:br>
            <a:r>
              <a:rPr lang="en-CA" sz="1400"/>
              <a:t>The answer is blowin' in the wind.</a:t>
            </a:r>
            <a:br>
              <a:rPr lang="en-CA" sz="1400"/>
            </a:br>
            <a:r>
              <a:rPr lang="en-CA"/>
              <a:t/>
            </a:r>
            <a:br>
              <a:rPr lang="en-CA"/>
            </a:br>
            <a:endParaRPr lang="en-CA"/>
          </a:p>
        </p:txBody>
      </p:sp>
      <p:sp>
        <p:nvSpPr>
          <p:cNvPr id="24580" name="Text Box 5"/>
          <p:cNvSpPr txBox="1">
            <a:spLocks noChangeArrowheads="1"/>
          </p:cNvSpPr>
          <p:nvPr/>
        </p:nvSpPr>
        <p:spPr bwMode="auto">
          <a:xfrm>
            <a:off x="5029200" y="1447800"/>
            <a:ext cx="3200400" cy="3894138"/>
          </a:xfrm>
          <a:prstGeom prst="rect">
            <a:avLst/>
          </a:prstGeom>
          <a:noFill/>
          <a:ln w="9525">
            <a:noFill/>
            <a:miter lim="800000"/>
            <a:headEnd/>
            <a:tailEnd/>
          </a:ln>
        </p:spPr>
        <p:txBody>
          <a:bodyPr>
            <a:spAutoFit/>
          </a:bodyPr>
          <a:lstStyle/>
          <a:p>
            <a:pPr>
              <a:spcBef>
                <a:spcPct val="50000"/>
              </a:spcBef>
            </a:pPr>
            <a:r>
              <a:rPr lang="en-CA"/>
              <a:t/>
            </a:r>
            <a:br>
              <a:rPr lang="en-CA"/>
            </a:br>
            <a:r>
              <a:rPr lang="en-CA" sz="1400"/>
              <a:t>Yes, how many times must a man look up</a:t>
            </a:r>
            <a:br>
              <a:rPr lang="en-CA" sz="1400"/>
            </a:br>
            <a:r>
              <a:rPr lang="en-CA" sz="1400"/>
              <a:t>Before he can see the sky ?</a:t>
            </a:r>
            <a:br>
              <a:rPr lang="en-CA" sz="1400"/>
            </a:br>
            <a:r>
              <a:rPr lang="en-CA" sz="1400"/>
              <a:t>Yes, how many ears must one man have</a:t>
            </a:r>
            <a:br>
              <a:rPr lang="en-CA" sz="1400"/>
            </a:br>
            <a:r>
              <a:rPr lang="en-CA" sz="1400"/>
              <a:t>Before he can hear people cry ?</a:t>
            </a:r>
            <a:br>
              <a:rPr lang="en-CA" sz="1400"/>
            </a:br>
            <a:r>
              <a:rPr lang="en-CA" sz="1400"/>
              <a:t>Yes, how many deaths will it take till he knows</a:t>
            </a:r>
            <a:br>
              <a:rPr lang="en-CA" sz="1400"/>
            </a:br>
            <a:r>
              <a:rPr lang="en-CA" sz="1400"/>
              <a:t>That too many people have died ?</a:t>
            </a:r>
            <a:br>
              <a:rPr lang="en-CA" sz="1400"/>
            </a:br>
            <a:r>
              <a:rPr lang="en-CA" sz="1400"/>
              <a:t>The answer my friend is blowin' in the wind</a:t>
            </a:r>
            <a:br>
              <a:rPr lang="en-CA" sz="1400"/>
            </a:br>
            <a:r>
              <a:rPr lang="en-CA" sz="1400"/>
              <a:t>The answer is blowin' in the wind. </a:t>
            </a:r>
            <a:br>
              <a:rPr lang="en-CA" sz="1400"/>
            </a:br>
            <a:r>
              <a:rPr lang="en-CA" sz="1400"/>
              <a:t/>
            </a:r>
            <a:br>
              <a:rPr lang="en-CA" sz="1400"/>
            </a:br>
            <a:r>
              <a:rPr lang="en-CA" sz="1400"/>
              <a:t/>
            </a:r>
            <a:br>
              <a:rPr lang="en-CA" sz="1400"/>
            </a:br>
            <a:r>
              <a:rPr lang="en-CA"/>
              <a:t/>
            </a:r>
            <a:br>
              <a:rPr lang="en-CA"/>
            </a:br>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Wake Me Up When September Ends</a:t>
            </a:r>
            <a:endParaRPr lang="en-US" dirty="0"/>
          </a:p>
        </p:txBody>
      </p:sp>
      <p:sp>
        <p:nvSpPr>
          <p:cNvPr id="25602" name="Content Placeholder 2"/>
          <p:cNvSpPr>
            <a:spLocks noGrp="1"/>
          </p:cNvSpPr>
          <p:nvPr>
            <p:ph idx="1"/>
          </p:nvPr>
        </p:nvSpPr>
        <p:spPr>
          <a:xfrm>
            <a:off x="1905000" y="1219200"/>
            <a:ext cx="3048000" cy="3810000"/>
          </a:xfrm>
        </p:spPr>
        <p:txBody>
          <a:bodyPr/>
          <a:lstStyle/>
          <a:p>
            <a:pPr eaLnBrk="1" hangingPunct="1"/>
            <a:r>
              <a:rPr lang="en-CA" sz="1400" smtClean="0">
                <a:latin typeface="Arial Unicode MS" pitchFamily="34" charset="-128"/>
              </a:rPr>
              <a:t>Summer has come and passed</a:t>
            </a:r>
            <a:br>
              <a:rPr lang="en-CA" sz="1400" smtClean="0">
                <a:latin typeface="Arial Unicode MS" pitchFamily="34" charset="-128"/>
              </a:rPr>
            </a:br>
            <a:r>
              <a:rPr lang="en-CA" sz="1400" smtClean="0">
                <a:latin typeface="Arial Unicode MS" pitchFamily="34" charset="-128"/>
              </a:rPr>
              <a:t>The innocent can never last</a:t>
            </a:r>
            <a:br>
              <a:rPr lang="en-CA" sz="1400" smtClean="0">
                <a:latin typeface="Arial Unicode MS" pitchFamily="34" charset="-128"/>
              </a:rPr>
            </a:br>
            <a:r>
              <a:rPr lang="en-CA" sz="1400" smtClean="0">
                <a:latin typeface="Arial Unicode MS" pitchFamily="34" charset="-128"/>
              </a:rPr>
              <a:t>wake me up when September ends</a:t>
            </a:r>
            <a:br>
              <a:rPr lang="en-CA" sz="1400" smtClean="0">
                <a:latin typeface="Arial Unicode MS" pitchFamily="34" charset="-128"/>
              </a:rPr>
            </a:br>
            <a:r>
              <a:rPr lang="en-CA" sz="1400" smtClean="0">
                <a:latin typeface="Arial Unicode MS" pitchFamily="34" charset="-128"/>
              </a:rPr>
              <a:t/>
            </a:r>
            <a:br>
              <a:rPr lang="en-CA" sz="1400" smtClean="0">
                <a:latin typeface="Arial Unicode MS" pitchFamily="34" charset="-128"/>
              </a:rPr>
            </a:br>
            <a:r>
              <a:rPr lang="en-CA" sz="1400" smtClean="0">
                <a:latin typeface="Arial Unicode MS" pitchFamily="34" charset="-128"/>
              </a:rPr>
              <a:t>like my father's come to pass</a:t>
            </a:r>
            <a:br>
              <a:rPr lang="en-CA" sz="1400" smtClean="0">
                <a:latin typeface="Arial Unicode MS" pitchFamily="34" charset="-128"/>
              </a:rPr>
            </a:br>
            <a:r>
              <a:rPr lang="en-CA" sz="1400" smtClean="0">
                <a:latin typeface="Arial Unicode MS" pitchFamily="34" charset="-128"/>
              </a:rPr>
              <a:t>seven years has gone so fast</a:t>
            </a:r>
            <a:br>
              <a:rPr lang="en-CA" sz="1400" smtClean="0">
                <a:latin typeface="Arial Unicode MS" pitchFamily="34" charset="-128"/>
              </a:rPr>
            </a:br>
            <a:r>
              <a:rPr lang="en-CA" sz="1400" smtClean="0">
                <a:latin typeface="Arial Unicode MS" pitchFamily="34" charset="-128"/>
              </a:rPr>
              <a:t>wake me up when September ends</a:t>
            </a:r>
            <a:br>
              <a:rPr lang="en-CA" sz="1400" smtClean="0">
                <a:latin typeface="Arial Unicode MS" pitchFamily="34" charset="-128"/>
              </a:rPr>
            </a:br>
            <a:r>
              <a:rPr lang="en-CA" sz="1400" smtClean="0">
                <a:latin typeface="Arial Unicode MS" pitchFamily="34" charset="-128"/>
              </a:rPr>
              <a:t/>
            </a:r>
            <a:br>
              <a:rPr lang="en-CA" sz="1400" smtClean="0">
                <a:latin typeface="Arial Unicode MS" pitchFamily="34" charset="-128"/>
              </a:rPr>
            </a:br>
            <a:r>
              <a:rPr lang="en-CA" sz="1400" smtClean="0">
                <a:latin typeface="Arial Unicode MS" pitchFamily="34" charset="-128"/>
              </a:rPr>
              <a:t>here comes the rain again</a:t>
            </a:r>
            <a:br>
              <a:rPr lang="en-CA" sz="1400" smtClean="0">
                <a:latin typeface="Arial Unicode MS" pitchFamily="34" charset="-128"/>
              </a:rPr>
            </a:br>
            <a:r>
              <a:rPr lang="en-CA" sz="1400" smtClean="0">
                <a:latin typeface="Arial Unicode MS" pitchFamily="34" charset="-128"/>
              </a:rPr>
              <a:t>falling from the stars</a:t>
            </a:r>
            <a:br>
              <a:rPr lang="en-CA" sz="1400" smtClean="0">
                <a:latin typeface="Arial Unicode MS" pitchFamily="34" charset="-128"/>
              </a:rPr>
            </a:br>
            <a:r>
              <a:rPr lang="en-CA" sz="1400" smtClean="0">
                <a:latin typeface="Arial Unicode MS" pitchFamily="34" charset="-128"/>
              </a:rPr>
              <a:t>drenched in my pain again</a:t>
            </a:r>
            <a:br>
              <a:rPr lang="en-CA" sz="1400" smtClean="0">
                <a:latin typeface="Arial Unicode MS" pitchFamily="34" charset="-128"/>
              </a:rPr>
            </a:br>
            <a:r>
              <a:rPr lang="en-CA" sz="1400" smtClean="0">
                <a:latin typeface="Arial Unicode MS" pitchFamily="34" charset="-128"/>
              </a:rPr>
              <a:t>becoming who we are</a:t>
            </a:r>
            <a:br>
              <a:rPr lang="en-CA" sz="1400" smtClean="0">
                <a:latin typeface="Arial Unicode MS" pitchFamily="34" charset="-128"/>
              </a:rPr>
            </a:br>
            <a:r>
              <a:rPr lang="en-CA" sz="1400" smtClean="0">
                <a:latin typeface="Arial Unicode MS" pitchFamily="34" charset="-128"/>
              </a:rPr>
              <a:t/>
            </a:r>
            <a:br>
              <a:rPr lang="en-CA" sz="1400" smtClean="0">
                <a:latin typeface="Arial Unicode MS" pitchFamily="34" charset="-128"/>
              </a:rPr>
            </a:br>
            <a:r>
              <a:rPr lang="en-CA" sz="1400" smtClean="0">
                <a:latin typeface="Arial Unicode MS" pitchFamily="34" charset="-128"/>
              </a:rPr>
              <a:t>as my memory rests</a:t>
            </a:r>
            <a:br>
              <a:rPr lang="en-CA" sz="1400" smtClean="0">
                <a:latin typeface="Arial Unicode MS" pitchFamily="34" charset="-128"/>
              </a:rPr>
            </a:br>
            <a:r>
              <a:rPr lang="en-CA" sz="1400" smtClean="0">
                <a:latin typeface="Arial Unicode MS" pitchFamily="34" charset="-128"/>
              </a:rPr>
              <a:t>but never forgets what I lost</a:t>
            </a:r>
            <a:br>
              <a:rPr lang="en-CA" sz="1400" smtClean="0">
                <a:latin typeface="Arial Unicode MS" pitchFamily="34" charset="-128"/>
              </a:rPr>
            </a:br>
            <a:r>
              <a:rPr lang="en-CA" sz="1400" smtClean="0">
                <a:latin typeface="Arial Unicode MS" pitchFamily="34" charset="-128"/>
              </a:rPr>
              <a:t>wake me up when September ends</a:t>
            </a:r>
            <a:br>
              <a:rPr lang="en-CA" sz="1400" smtClean="0">
                <a:latin typeface="Arial Unicode MS" pitchFamily="34" charset="-128"/>
              </a:rPr>
            </a:br>
            <a:r>
              <a:rPr lang="en-CA" sz="1400" smtClean="0">
                <a:latin typeface="Arial Unicode MS" pitchFamily="34" charset="-128"/>
              </a:rPr>
              <a:t/>
            </a:r>
            <a:br>
              <a:rPr lang="en-CA" sz="1400" smtClean="0">
                <a:latin typeface="Arial Unicode MS" pitchFamily="34" charset="-128"/>
              </a:rPr>
            </a:br>
            <a:r>
              <a:rPr lang="en-CA" sz="1400" smtClean="0">
                <a:latin typeface="Arial Unicode MS" pitchFamily="34" charset="-128"/>
              </a:rPr>
              <a:t>summer has come and passed</a:t>
            </a:r>
            <a:br>
              <a:rPr lang="en-CA" sz="1400" smtClean="0">
                <a:latin typeface="Arial Unicode MS" pitchFamily="34" charset="-128"/>
              </a:rPr>
            </a:br>
            <a:r>
              <a:rPr lang="en-CA" sz="1400" smtClean="0">
                <a:latin typeface="Arial Unicode MS" pitchFamily="34" charset="-128"/>
              </a:rPr>
              <a:t>the innocent can never last</a:t>
            </a:r>
            <a:br>
              <a:rPr lang="en-CA" sz="1400" smtClean="0">
                <a:latin typeface="Arial Unicode MS" pitchFamily="34" charset="-128"/>
              </a:rPr>
            </a:br>
            <a:r>
              <a:rPr lang="en-CA" sz="1400" smtClean="0">
                <a:latin typeface="Arial Unicode MS" pitchFamily="34" charset="-128"/>
              </a:rPr>
              <a:t>wake me up when September ends</a:t>
            </a:r>
            <a:r>
              <a:rPr lang="en-CA" sz="1200" smtClean="0">
                <a:latin typeface="Arial Unicode MS" pitchFamily="34" charset="-128"/>
              </a:rPr>
              <a:t/>
            </a:r>
            <a:br>
              <a:rPr lang="en-CA" sz="1200" smtClean="0">
                <a:latin typeface="Arial Unicode MS" pitchFamily="34" charset="-128"/>
              </a:rPr>
            </a:br>
            <a:r>
              <a:rPr lang="en-CA" sz="1200" smtClean="0">
                <a:latin typeface="Arial Unicode MS" pitchFamily="34" charset="-128"/>
              </a:rPr>
              <a:t/>
            </a:r>
            <a:br>
              <a:rPr lang="en-CA" sz="1200" smtClean="0">
                <a:latin typeface="Arial Unicode MS" pitchFamily="34" charset="-128"/>
              </a:rPr>
            </a:br>
            <a:endParaRPr lang="en-CA" sz="1200" smtClean="0">
              <a:latin typeface="Arial Unicode MS" pitchFamily="34" charset="-128"/>
            </a:endParaRPr>
          </a:p>
        </p:txBody>
      </p:sp>
      <p:sp>
        <p:nvSpPr>
          <p:cNvPr id="25603" name="Text Box 5"/>
          <p:cNvSpPr txBox="1">
            <a:spLocks noChangeArrowheads="1"/>
          </p:cNvSpPr>
          <p:nvPr/>
        </p:nvSpPr>
        <p:spPr bwMode="auto">
          <a:xfrm>
            <a:off x="5334000" y="1295400"/>
            <a:ext cx="3429000" cy="5946775"/>
          </a:xfrm>
          <a:prstGeom prst="rect">
            <a:avLst/>
          </a:prstGeom>
          <a:noFill/>
          <a:ln w="9525">
            <a:noFill/>
            <a:miter lim="800000"/>
            <a:headEnd/>
            <a:tailEnd/>
          </a:ln>
        </p:spPr>
        <p:txBody>
          <a:bodyPr>
            <a:spAutoFit/>
          </a:bodyPr>
          <a:lstStyle/>
          <a:p>
            <a:pPr>
              <a:spcBef>
                <a:spcPct val="20000"/>
              </a:spcBef>
              <a:buClr>
                <a:srgbClr val="0BD0D9"/>
              </a:buClr>
              <a:buSzPct val="95000"/>
              <a:buFont typeface="Wingdings 2" pitchFamily="18" charset="2"/>
              <a:buNone/>
            </a:pPr>
            <a:r>
              <a:rPr lang="en-CA" sz="1400"/>
              <a:t>ring out the bells again</a:t>
            </a:r>
            <a:br>
              <a:rPr lang="en-CA" sz="1400"/>
            </a:br>
            <a:r>
              <a:rPr lang="en-CA" sz="1400"/>
              <a:t>like we did when spring began</a:t>
            </a:r>
            <a:br>
              <a:rPr lang="en-CA" sz="1400"/>
            </a:br>
            <a:r>
              <a:rPr lang="en-CA" sz="1400"/>
              <a:t>wake me up when September ends</a:t>
            </a:r>
            <a:br>
              <a:rPr lang="en-CA" sz="1400"/>
            </a:br>
            <a:r>
              <a:rPr lang="en-CA" sz="1400"/>
              <a:t/>
            </a:r>
            <a:br>
              <a:rPr lang="en-CA" sz="1400"/>
            </a:br>
            <a:r>
              <a:rPr lang="en-CA" sz="1400"/>
              <a:t>here comes the rain again</a:t>
            </a:r>
            <a:br>
              <a:rPr lang="en-CA" sz="1400"/>
            </a:br>
            <a:r>
              <a:rPr lang="en-CA" sz="1400"/>
              <a:t>falling from the stars</a:t>
            </a:r>
            <a:br>
              <a:rPr lang="en-CA" sz="1400"/>
            </a:br>
            <a:r>
              <a:rPr lang="en-CA" sz="1400"/>
              <a:t>drenched in my pain again</a:t>
            </a:r>
            <a:br>
              <a:rPr lang="en-CA" sz="1400"/>
            </a:br>
            <a:r>
              <a:rPr lang="en-CA" sz="1400"/>
              <a:t>becoming who we are</a:t>
            </a:r>
            <a:br>
              <a:rPr lang="en-CA" sz="1400"/>
            </a:br>
            <a:r>
              <a:rPr lang="en-CA" sz="1400"/>
              <a:t/>
            </a:r>
            <a:br>
              <a:rPr lang="en-CA" sz="1400"/>
            </a:br>
            <a:r>
              <a:rPr lang="en-CA" sz="1400"/>
              <a:t>as my memory rests</a:t>
            </a:r>
            <a:br>
              <a:rPr lang="en-CA" sz="1400"/>
            </a:br>
            <a:r>
              <a:rPr lang="en-CA" sz="1400"/>
              <a:t>but never forgets what I lost</a:t>
            </a:r>
            <a:br>
              <a:rPr lang="en-CA" sz="1400"/>
            </a:br>
            <a:r>
              <a:rPr lang="en-CA" sz="1400"/>
              <a:t>wake me up when September ends</a:t>
            </a:r>
            <a:br>
              <a:rPr lang="en-CA" sz="1400"/>
            </a:br>
            <a:r>
              <a:rPr lang="en-CA" sz="1400"/>
              <a:t/>
            </a:r>
            <a:br>
              <a:rPr lang="en-CA" sz="1400"/>
            </a:br>
            <a:r>
              <a:rPr lang="en-CA" sz="1400"/>
              <a:t>Summer has come and passed</a:t>
            </a:r>
            <a:br>
              <a:rPr lang="en-CA" sz="1400"/>
            </a:br>
            <a:r>
              <a:rPr lang="en-CA" sz="1400"/>
              <a:t>The innocent can never last</a:t>
            </a:r>
            <a:br>
              <a:rPr lang="en-CA" sz="1400"/>
            </a:br>
            <a:r>
              <a:rPr lang="en-CA" sz="1400"/>
              <a:t>wake me up when September ends</a:t>
            </a:r>
            <a:br>
              <a:rPr lang="en-CA" sz="1400"/>
            </a:br>
            <a:r>
              <a:rPr lang="en-CA" sz="1400"/>
              <a:t/>
            </a:r>
            <a:br>
              <a:rPr lang="en-CA" sz="1400"/>
            </a:br>
            <a:r>
              <a:rPr lang="en-CA" sz="1400"/>
              <a:t>like my father's come to pass</a:t>
            </a:r>
            <a:br>
              <a:rPr lang="en-CA" sz="1400"/>
            </a:br>
            <a:r>
              <a:rPr lang="en-CA" sz="1400"/>
              <a:t>twenty years has gone so fast</a:t>
            </a:r>
            <a:br>
              <a:rPr lang="en-CA" sz="1400"/>
            </a:br>
            <a:r>
              <a:rPr lang="en-CA" sz="1400"/>
              <a:t>wake me up when September ends</a:t>
            </a:r>
            <a:br>
              <a:rPr lang="en-CA" sz="1400"/>
            </a:br>
            <a:r>
              <a:rPr lang="en-CA" sz="1400"/>
              <a:t>wake me up when September ends</a:t>
            </a:r>
            <a:br>
              <a:rPr lang="en-CA" sz="1400"/>
            </a:br>
            <a:r>
              <a:rPr lang="en-CA" sz="1400"/>
              <a:t>wake me up when September ends </a:t>
            </a:r>
            <a:br>
              <a:rPr lang="en-CA" sz="1400"/>
            </a:br>
            <a:r>
              <a:rPr lang="en-CA" sz="1400"/>
              <a:t/>
            </a:r>
            <a:br>
              <a:rPr lang="en-CA" sz="1400"/>
            </a:br>
            <a:r>
              <a:rPr lang="en-CA"/>
              <a:t/>
            </a:r>
            <a:br>
              <a:rPr lang="en-CA"/>
            </a:br>
            <a:endParaRPr lang="en-CA"/>
          </a:p>
          <a:p>
            <a:pPr>
              <a:spcBef>
                <a:spcPct val="50000"/>
              </a:spcBef>
            </a:pPr>
            <a:endParaRPr lang="en-CA"/>
          </a:p>
        </p:txBody>
      </p:sp>
      <p:pic>
        <p:nvPicPr>
          <p:cNvPr id="25604" name="Picture 7" descr="Green+Day+-+American+Idiot+-+Wake+Me+Up+When+September+Ends"/>
          <p:cNvPicPr>
            <a:picLocks noChangeAspect="1" noChangeArrowheads="1"/>
          </p:cNvPicPr>
          <p:nvPr/>
        </p:nvPicPr>
        <p:blipFill>
          <a:blip r:embed="rId2" cstate="print"/>
          <a:srcRect/>
          <a:stretch>
            <a:fillRect/>
          </a:stretch>
        </p:blipFill>
        <p:spPr bwMode="auto">
          <a:xfrm>
            <a:off x="381000" y="2438400"/>
            <a:ext cx="17526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pPr eaLnBrk="1" hangingPunct="1"/>
            <a:r>
              <a:rPr lang="en-US" smtClean="0"/>
              <a:t>Meaning?</a:t>
            </a:r>
            <a:endParaRPr lang="en-CA" smtClean="0"/>
          </a:p>
        </p:txBody>
      </p:sp>
      <p:sp>
        <p:nvSpPr>
          <p:cNvPr id="26626" name="Rectangle 3"/>
          <p:cNvSpPr>
            <a:spLocks noGrp="1"/>
          </p:cNvSpPr>
          <p:nvPr>
            <p:ph type="body" idx="1"/>
          </p:nvPr>
        </p:nvSpPr>
        <p:spPr/>
        <p:txBody>
          <a:bodyPr/>
          <a:lstStyle/>
          <a:p>
            <a:pPr eaLnBrk="1" hangingPunct="1">
              <a:lnSpc>
                <a:spcPct val="90000"/>
              </a:lnSpc>
            </a:pPr>
            <a:r>
              <a:rPr lang="en-CA" sz="2200" smtClean="0"/>
              <a:t>There was once much debate regarding the meaning of this song, one of the most common initial beliefs being that it was about the events of 9/11. In the liner notes, the song is dated September 10, and it is track 11 on the album. However, Billie Joe Armstrong has clarified that the song was written as a memorial to his father, a jazz musician and truck driver, who died of esophageal cancer in 1982 when Armstrong was only 10 years old.In the live DVD, Billie Joe started crying during the performance of the song. Billie stated, "I tried to fight it, but singing that song on stage and having 60,000 people singing it right back at you, it was just too overwhelming.“</a:t>
            </a:r>
          </a:p>
          <a:p>
            <a:pPr eaLnBrk="1" hangingPunct="1">
              <a:lnSpc>
                <a:spcPct val="90000"/>
              </a:lnSpc>
              <a:buFont typeface="Wingdings 2" pitchFamily="18" charset="2"/>
              <a:buNone/>
            </a:pPr>
            <a:r>
              <a:rPr lang="en-US" sz="2200" smtClean="0"/>
              <a:t>    (</a:t>
            </a:r>
            <a:r>
              <a:rPr lang="en-CA" sz="2200" smtClean="0"/>
              <a:t>http://en.wikipedia.org/wiki/Wake_Me_Up_When_September_Ends)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pPr eaLnBrk="1" hangingPunct="1"/>
            <a:r>
              <a:rPr lang="en-US" smtClean="0"/>
              <a:t>Environmental Protest Songs</a:t>
            </a:r>
            <a:endParaRPr lang="en-CA" smtClean="0"/>
          </a:p>
        </p:txBody>
      </p:sp>
      <p:sp>
        <p:nvSpPr>
          <p:cNvPr id="27650" name="Rectangle 3"/>
          <p:cNvSpPr>
            <a:spLocks noGrp="1"/>
          </p:cNvSpPr>
          <p:nvPr>
            <p:ph type="body" idx="1"/>
          </p:nvPr>
        </p:nvSpPr>
        <p:spPr/>
        <p:txBody>
          <a:bodyPr/>
          <a:lstStyle/>
          <a:p>
            <a:pPr eaLnBrk="1" hangingPunct="1"/>
            <a:r>
              <a:rPr lang="en-US" smtClean="0"/>
              <a:t>Many songs are written in protest of pollution and industrialization</a:t>
            </a:r>
          </a:p>
          <a:p>
            <a:pPr eaLnBrk="1" hangingPunct="1"/>
            <a:r>
              <a:rPr lang="en-US" smtClean="0"/>
              <a:t>Industrialization is the taking over of land. Companies take over land to put business, buildings and houses on it, ruining the environment.</a:t>
            </a:r>
          </a:p>
          <a:p>
            <a:pPr eaLnBrk="1" hangingPunct="1"/>
            <a:r>
              <a:rPr lang="en-US" smtClean="0"/>
              <a:t>Some bands who are known for writing songs about the environment are 30 Seconds to Mars, Daughtry, Ani DiFranco and the Counting Crows.</a:t>
            </a:r>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pPr eaLnBrk="1" hangingPunct="1"/>
            <a:r>
              <a:rPr lang="en-US" smtClean="0"/>
              <a:t>Beautiful Lie</a:t>
            </a:r>
            <a:endParaRPr lang="en-CA" smtClean="0"/>
          </a:p>
        </p:txBody>
      </p:sp>
      <p:sp>
        <p:nvSpPr>
          <p:cNvPr id="28674" name="Rectangle 3"/>
          <p:cNvSpPr>
            <a:spLocks noGrp="1"/>
          </p:cNvSpPr>
          <p:nvPr>
            <p:ph type="body" idx="1"/>
          </p:nvPr>
        </p:nvSpPr>
        <p:spPr>
          <a:xfrm>
            <a:off x="533400" y="2057400"/>
            <a:ext cx="8229600" cy="4389438"/>
          </a:xfrm>
        </p:spPr>
        <p:txBody>
          <a:bodyPr/>
          <a:lstStyle/>
          <a:p>
            <a:pPr eaLnBrk="1" hangingPunct="1"/>
            <a:r>
              <a:rPr lang="en-US" smtClean="0"/>
              <a:t>30 Seconds to Mars: Beautiful Lie, shows stunning pictures of the arctic and encourages people to stand up and do something about global warming. </a:t>
            </a:r>
            <a:r>
              <a:rPr lang="en-CA" smtClean="0">
                <a:hlinkClick r:id="rId2"/>
              </a:rPr>
              <a:t>http://www.youtube.com/watch?v=4Kvd-uquuhI&amp;safety_mode=true&amp;persist_safety_mode=1</a:t>
            </a:r>
            <a:endParaRPr lang="en-CA" smtClean="0"/>
          </a:p>
          <a:p>
            <a:pPr eaLnBrk="1" hangingPunct="1"/>
            <a:endParaRPr lang="en-CA"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pPr eaLnBrk="1" hangingPunct="1"/>
            <a:r>
              <a:rPr lang="en-US" smtClean="0"/>
              <a:t>Jason Mraz ‘Only Human’</a:t>
            </a:r>
            <a:endParaRPr lang="en-CA" smtClean="0"/>
          </a:p>
        </p:txBody>
      </p:sp>
      <p:sp>
        <p:nvSpPr>
          <p:cNvPr id="29698" name="Rectangle 3"/>
          <p:cNvSpPr>
            <a:spLocks noGrp="1"/>
          </p:cNvSpPr>
          <p:nvPr>
            <p:ph type="body" idx="1"/>
          </p:nvPr>
        </p:nvSpPr>
        <p:spPr/>
        <p:txBody>
          <a:bodyPr/>
          <a:lstStyle/>
          <a:p>
            <a:pPr eaLnBrk="1" hangingPunct="1"/>
            <a:r>
              <a:rPr lang="en-US" smtClean="0"/>
              <a:t>This song is a social commentary about the environment and industrialization.</a:t>
            </a:r>
          </a:p>
          <a:p>
            <a:pPr eaLnBrk="1" hangingPunct="1"/>
            <a:r>
              <a:rPr lang="en-US" smtClean="0"/>
              <a:t>The song is also said, by Mraz himself, to be about a tree in his backyard.</a:t>
            </a:r>
          </a:p>
          <a:p>
            <a:pPr eaLnBrk="1" hangingPunct="1"/>
            <a:r>
              <a:rPr lang="en-CA" smtClean="0">
                <a:hlinkClick r:id="rId2"/>
              </a:rPr>
              <a:t>http://www.youtube.com/watch?v=uXKpFnGz4ck&amp;safety_mode=true&amp;persist_safety_mode=1</a:t>
            </a:r>
            <a:endParaRPr lang="en-CA" smtClean="0"/>
          </a:p>
          <a:p>
            <a:pPr eaLnBrk="1" hangingPunct="1"/>
            <a:endParaRPr lang="en-CA" smtClean="0"/>
          </a:p>
        </p:txBody>
      </p:sp>
      <p:pic>
        <p:nvPicPr>
          <p:cNvPr id="29699" name="Picture 5" descr="Jason-mraz"/>
          <p:cNvPicPr>
            <a:picLocks noChangeAspect="1" noChangeArrowheads="1"/>
          </p:cNvPicPr>
          <p:nvPr/>
        </p:nvPicPr>
        <p:blipFill>
          <a:blip r:embed="rId3" cstate="print"/>
          <a:srcRect/>
          <a:stretch>
            <a:fillRect/>
          </a:stretch>
        </p:blipFill>
        <p:spPr bwMode="auto">
          <a:xfrm>
            <a:off x="7010400" y="4191000"/>
            <a:ext cx="1543050" cy="238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pPr eaLnBrk="1" hangingPunct="1"/>
            <a:r>
              <a:rPr lang="en-US" smtClean="0"/>
              <a:t>Only Human</a:t>
            </a:r>
            <a:endParaRPr lang="en-CA" smtClean="0"/>
          </a:p>
        </p:txBody>
      </p:sp>
      <p:sp>
        <p:nvSpPr>
          <p:cNvPr id="30722" name="Rectangle 3"/>
          <p:cNvSpPr>
            <a:spLocks noGrp="1"/>
          </p:cNvSpPr>
          <p:nvPr>
            <p:ph type="body" idx="1"/>
          </p:nvPr>
        </p:nvSpPr>
        <p:spPr>
          <a:xfrm>
            <a:off x="457200" y="1905000"/>
            <a:ext cx="3733800" cy="4389438"/>
          </a:xfrm>
        </p:spPr>
        <p:txBody>
          <a:bodyPr/>
          <a:lstStyle/>
          <a:p>
            <a:pPr eaLnBrk="1" hangingPunct="1">
              <a:lnSpc>
                <a:spcPct val="80000"/>
              </a:lnSpc>
            </a:pPr>
            <a:r>
              <a:rPr lang="en-CA" sz="1200" smtClean="0">
                <a:latin typeface="Arial Unicode MS" pitchFamily="34" charset="-128"/>
              </a:rPr>
              <a:t>A squirrel in the tree is he watching me</a:t>
            </a:r>
            <a:br>
              <a:rPr lang="en-CA" sz="1200" smtClean="0">
                <a:latin typeface="Arial Unicode MS" pitchFamily="34" charset="-128"/>
              </a:rPr>
            </a:br>
            <a:r>
              <a:rPr lang="en-CA" sz="1200" smtClean="0">
                <a:latin typeface="Arial Unicode MS" pitchFamily="34" charset="-128"/>
              </a:rPr>
              <a:t>Does he give a damn?</a:t>
            </a:r>
            <a:br>
              <a:rPr lang="en-CA" sz="1200" smtClean="0">
                <a:latin typeface="Arial Unicode MS" pitchFamily="34" charset="-128"/>
              </a:rPr>
            </a:br>
            <a:r>
              <a:rPr lang="en-CA" sz="1200" smtClean="0">
                <a:latin typeface="Arial Unicode MS" pitchFamily="34" charset="-128"/>
              </a:rPr>
              <a:t>Does he care who I am?</a:t>
            </a:r>
            <a:br>
              <a:rPr lang="en-CA" sz="1200" smtClean="0">
                <a:latin typeface="Arial Unicode MS" pitchFamily="34" charset="-128"/>
              </a:rPr>
            </a:br>
            <a:r>
              <a:rPr lang="en-CA" sz="1200" smtClean="0">
                <a:latin typeface="Arial Unicode MS" pitchFamily="34" charset="-128"/>
              </a:rPr>
              <a:t>I’m just a man, is that all I am</a:t>
            </a:r>
            <a:br>
              <a:rPr lang="en-CA" sz="1200" smtClean="0">
                <a:latin typeface="Arial Unicode MS" pitchFamily="34" charset="-128"/>
              </a:rPr>
            </a:br>
            <a:r>
              <a:rPr lang="en-CA" sz="1200" smtClean="0">
                <a:latin typeface="Arial Unicode MS" pitchFamily="34" charset="-128"/>
              </a:rPr>
              <a:t>Are my manners misinterpreted words or only human?</a:t>
            </a:r>
            <a:br>
              <a:rPr lang="en-CA" sz="1200" smtClean="0">
                <a:latin typeface="Arial Unicode MS" pitchFamily="34" charset="-128"/>
              </a:rPr>
            </a:br>
            <a:r>
              <a:rPr lang="en-CA" sz="1200" smtClean="0">
                <a:latin typeface="Arial Unicode MS" pitchFamily="34" charset="-128"/>
              </a:rPr>
              <a:t>I’m human</a:t>
            </a:r>
            <a:br>
              <a:rPr lang="en-CA" sz="1200" smtClean="0">
                <a:latin typeface="Arial Unicode MS" pitchFamily="34" charset="-128"/>
              </a:rPr>
            </a:br>
            <a:r>
              <a:rPr lang="en-CA" sz="1200" smtClean="0">
                <a:latin typeface="Arial Unicode MS" pitchFamily="34" charset="-128"/>
              </a:rPr>
              <a:t/>
            </a:r>
            <a:br>
              <a:rPr lang="en-CA" sz="1200" smtClean="0">
                <a:latin typeface="Arial Unicode MS" pitchFamily="34" charset="-128"/>
              </a:rPr>
            </a:br>
            <a:r>
              <a:rPr lang="en-CA" sz="1200" smtClean="0">
                <a:latin typeface="Arial Unicode MS" pitchFamily="34" charset="-128"/>
              </a:rPr>
              <a:t>Murderous crow, hey what you know</a:t>
            </a:r>
            <a:br>
              <a:rPr lang="en-CA" sz="1200" smtClean="0">
                <a:latin typeface="Arial Unicode MS" pitchFamily="34" charset="-128"/>
              </a:rPr>
            </a:br>
            <a:r>
              <a:rPr lang="en-CA" sz="1200" smtClean="0">
                <a:latin typeface="Arial Unicode MS" pitchFamily="34" charset="-128"/>
              </a:rPr>
              <a:t>What you reading about, what you hold in your toes</a:t>
            </a:r>
            <a:br>
              <a:rPr lang="en-CA" sz="1200" smtClean="0">
                <a:latin typeface="Arial Unicode MS" pitchFamily="34" charset="-128"/>
              </a:rPr>
            </a:br>
            <a:r>
              <a:rPr lang="en-CA" sz="1200" smtClean="0">
                <a:latin typeface="Arial Unicode MS" pitchFamily="34" charset="-128"/>
              </a:rPr>
              <a:t>Is that a twig, are you a dove of peace</a:t>
            </a:r>
            <a:br>
              <a:rPr lang="en-CA" sz="1200" smtClean="0">
                <a:latin typeface="Arial Unicode MS" pitchFamily="34" charset="-128"/>
              </a:rPr>
            </a:br>
            <a:r>
              <a:rPr lang="en-CA" sz="1200" smtClean="0">
                <a:latin typeface="Arial Unicode MS" pitchFamily="34" charset="-128"/>
              </a:rPr>
              <a:t>A black dove undercover, with another puzzle piece</a:t>
            </a:r>
            <a:br>
              <a:rPr lang="en-CA" sz="1200" smtClean="0">
                <a:latin typeface="Arial Unicode MS" pitchFamily="34" charset="-128"/>
              </a:rPr>
            </a:br>
            <a:r>
              <a:rPr lang="en-CA" sz="1200" smtClean="0">
                <a:latin typeface="Arial Unicode MS" pitchFamily="34" charset="-128"/>
              </a:rPr>
              <a:t>Are you a riddle to solve all along?</a:t>
            </a:r>
            <a:br>
              <a:rPr lang="en-CA" sz="1200" smtClean="0">
                <a:latin typeface="Arial Unicode MS" pitchFamily="34" charset="-128"/>
              </a:rPr>
            </a:br>
            <a:r>
              <a:rPr lang="en-CA" sz="1200" smtClean="0">
                <a:latin typeface="Arial Unicode MS" pitchFamily="34" charset="-128"/>
              </a:rPr>
              <a:t>Or am I over thinking thoughts of human after all</a:t>
            </a:r>
            <a:br>
              <a:rPr lang="en-CA" sz="1200" smtClean="0">
                <a:latin typeface="Arial Unicode MS" pitchFamily="34" charset="-128"/>
              </a:rPr>
            </a:br>
            <a:r>
              <a:rPr lang="en-CA" sz="1200" smtClean="0">
                <a:latin typeface="Arial Unicode MS" pitchFamily="34" charset="-128"/>
              </a:rPr>
              <a:t/>
            </a:r>
            <a:br>
              <a:rPr lang="en-CA" sz="1200" smtClean="0">
                <a:latin typeface="Arial Unicode MS" pitchFamily="34" charset="-128"/>
              </a:rPr>
            </a:br>
            <a:r>
              <a:rPr lang="en-CA" sz="1200" smtClean="0">
                <a:latin typeface="Arial Unicode MS" pitchFamily="34" charset="-128"/>
              </a:rPr>
              <a:t>Only human</a:t>
            </a:r>
            <a:br>
              <a:rPr lang="en-CA" sz="1200" smtClean="0">
                <a:latin typeface="Arial Unicode MS" pitchFamily="34" charset="-128"/>
              </a:rPr>
            </a:br>
            <a:r>
              <a:rPr lang="en-CA" sz="1200" smtClean="0">
                <a:latin typeface="Arial Unicode MS" pitchFamily="34" charset="-128"/>
              </a:rPr>
              <a:t>Made of flesh, made of sand, made of you and me</a:t>
            </a:r>
            <a:br>
              <a:rPr lang="en-CA" sz="1200" smtClean="0">
                <a:latin typeface="Arial Unicode MS" pitchFamily="34" charset="-128"/>
              </a:rPr>
            </a:br>
            <a:r>
              <a:rPr lang="en-CA" sz="1200" smtClean="0">
                <a:latin typeface="Arial Unicode MS" pitchFamily="34" charset="-128"/>
              </a:rPr>
              <a:t>The planet’s talking about a revolution</a:t>
            </a:r>
            <a:br>
              <a:rPr lang="en-CA" sz="1200" smtClean="0">
                <a:latin typeface="Arial Unicode MS" pitchFamily="34" charset="-128"/>
              </a:rPr>
            </a:br>
            <a:r>
              <a:rPr lang="en-CA" sz="1200" smtClean="0">
                <a:latin typeface="Arial Unicode MS" pitchFamily="34" charset="-128"/>
              </a:rPr>
              <a:t>The natural laws ain’t got no constitution</a:t>
            </a:r>
            <a:br>
              <a:rPr lang="en-CA" sz="1200" smtClean="0">
                <a:latin typeface="Arial Unicode MS" pitchFamily="34" charset="-128"/>
              </a:rPr>
            </a:br>
            <a:r>
              <a:rPr lang="en-CA" sz="1200" smtClean="0">
                <a:latin typeface="Arial Unicode MS" pitchFamily="34" charset="-128"/>
              </a:rPr>
              <a:t>They’ve got a right to live their own life</a:t>
            </a:r>
            <a:br>
              <a:rPr lang="en-CA" sz="1200" smtClean="0">
                <a:latin typeface="Arial Unicode MS" pitchFamily="34" charset="-128"/>
              </a:rPr>
            </a:br>
            <a:r>
              <a:rPr lang="en-CA" sz="1200" smtClean="0">
                <a:latin typeface="Arial Unicode MS" pitchFamily="34" charset="-128"/>
              </a:rPr>
              <a:t>But we keep paving over paradise</a:t>
            </a:r>
            <a:br>
              <a:rPr lang="en-CA" sz="1200" smtClean="0">
                <a:latin typeface="Arial Unicode MS" pitchFamily="34" charset="-128"/>
              </a:rPr>
            </a:br>
            <a:r>
              <a:rPr lang="en-CA" sz="1200" smtClean="0">
                <a:latin typeface="Arial Unicode MS" pitchFamily="34" charset="-128"/>
              </a:rPr>
              <a:t/>
            </a:r>
            <a:br>
              <a:rPr lang="en-CA" sz="1200" smtClean="0">
                <a:latin typeface="Arial Unicode MS" pitchFamily="34" charset="-128"/>
              </a:rPr>
            </a:br>
            <a:r>
              <a:rPr lang="en-CA" sz="1200" smtClean="0">
                <a:latin typeface="Arial Unicode MS" pitchFamily="34" charset="-128"/>
              </a:rPr>
              <a:t>‘Cause we’re only human</a:t>
            </a:r>
            <a:br>
              <a:rPr lang="en-CA" sz="1200" smtClean="0">
                <a:latin typeface="Arial Unicode MS" pitchFamily="34" charset="-128"/>
              </a:rPr>
            </a:br>
            <a:r>
              <a:rPr lang="en-CA" sz="1200" smtClean="0">
                <a:latin typeface="Arial Unicode MS" pitchFamily="34" charset="-128"/>
              </a:rPr>
              <a:t>Yes we are, only human</a:t>
            </a:r>
            <a:br>
              <a:rPr lang="en-CA" sz="1200" smtClean="0">
                <a:latin typeface="Arial Unicode MS" pitchFamily="34" charset="-128"/>
              </a:rPr>
            </a:br>
            <a:r>
              <a:rPr lang="en-CA" sz="1200" smtClean="0">
                <a:latin typeface="Arial Unicode MS" pitchFamily="34" charset="-128"/>
              </a:rPr>
              <a:t>If it’s our only excuse do you think we’ll keep on being only human</a:t>
            </a:r>
            <a:br>
              <a:rPr lang="en-CA" sz="1200" smtClean="0">
                <a:latin typeface="Arial Unicode MS" pitchFamily="34" charset="-128"/>
              </a:rPr>
            </a:br>
            <a:r>
              <a:rPr lang="en-CA" sz="1200" smtClean="0">
                <a:latin typeface="Arial Unicode MS" pitchFamily="34" charset="-128"/>
              </a:rPr>
              <a:t>Yes we are, yes we are</a:t>
            </a:r>
            <a:br>
              <a:rPr lang="en-CA" sz="1200" smtClean="0">
                <a:latin typeface="Arial Unicode MS" pitchFamily="34" charset="-128"/>
              </a:rPr>
            </a:br>
            <a:r>
              <a:rPr lang="en-CA" sz="1200" smtClean="0">
                <a:latin typeface="Arial Unicode MS" pitchFamily="34" charset="-128"/>
              </a:rPr>
              <a:t>Only human, only human, only human</a:t>
            </a:r>
            <a:br>
              <a:rPr lang="en-CA" sz="1200" smtClean="0">
                <a:latin typeface="Arial Unicode MS" pitchFamily="34" charset="-128"/>
              </a:rPr>
            </a:br>
            <a:r>
              <a:rPr lang="en-CA" sz="1200" smtClean="0">
                <a:latin typeface="Arial Unicode MS" pitchFamily="34" charset="-128"/>
              </a:rPr>
              <a:t>So far…</a:t>
            </a:r>
            <a:br>
              <a:rPr lang="en-CA" sz="1200" smtClean="0">
                <a:latin typeface="Arial Unicode MS" pitchFamily="34" charset="-128"/>
              </a:rPr>
            </a:br>
            <a:r>
              <a:rPr lang="en-CA" sz="1200" smtClean="0"/>
              <a:t/>
            </a:r>
            <a:br>
              <a:rPr lang="en-CA" sz="1200" smtClean="0"/>
            </a:br>
            <a:endParaRPr lang="en-CA" sz="1200" smtClean="0"/>
          </a:p>
        </p:txBody>
      </p:sp>
      <p:sp>
        <p:nvSpPr>
          <p:cNvPr id="30723" name="Text Box 4"/>
          <p:cNvSpPr txBox="1">
            <a:spLocks noChangeArrowheads="1"/>
          </p:cNvSpPr>
          <p:nvPr/>
        </p:nvSpPr>
        <p:spPr bwMode="auto">
          <a:xfrm>
            <a:off x="4800600" y="838200"/>
            <a:ext cx="3733800" cy="6299200"/>
          </a:xfrm>
          <a:prstGeom prst="rect">
            <a:avLst/>
          </a:prstGeom>
          <a:noFill/>
          <a:ln w="9525">
            <a:noFill/>
            <a:miter lim="800000"/>
            <a:headEnd/>
            <a:tailEnd/>
          </a:ln>
        </p:spPr>
        <p:txBody>
          <a:bodyPr>
            <a:spAutoFit/>
          </a:bodyPr>
          <a:lstStyle/>
          <a:p>
            <a:r>
              <a:rPr lang="en-CA" sz="1200"/>
              <a:t>Up in the major’s tree, the one he planted back when he was just a boy</a:t>
            </a:r>
            <a:br>
              <a:rPr lang="en-CA" sz="1200"/>
            </a:br>
            <a:r>
              <a:rPr lang="en-CA" sz="1200"/>
              <a:t>Thinking 1923</a:t>
            </a:r>
            <a:br>
              <a:rPr lang="en-CA" sz="1200"/>
            </a:br>
            <a:r>
              <a:rPr lang="en-CA" sz="1200"/>
              <a:t>Thirty meters and a foot, take a look, take a climb</a:t>
            </a:r>
            <a:br>
              <a:rPr lang="en-CA" sz="1200"/>
            </a:br>
            <a:r>
              <a:rPr lang="en-CA" sz="1200"/>
              <a:t>What you’ll find is the product of a seed</a:t>
            </a:r>
            <a:br>
              <a:rPr lang="en-CA" sz="1200"/>
            </a:br>
            <a:r>
              <a:rPr lang="en-CA" sz="1200"/>
              <a:t>The seed is sown, all alone</a:t>
            </a:r>
            <a:br>
              <a:rPr lang="en-CA" sz="1200"/>
            </a:br>
            <a:r>
              <a:rPr lang="en-CA" sz="1200"/>
              <a:t>It grows above, with a heart of love</a:t>
            </a:r>
            <a:br>
              <a:rPr lang="en-CA" sz="1200"/>
            </a:br>
            <a:r>
              <a:rPr lang="en-CA" sz="1200"/>
              <a:t>Sharp and shelter of the animals of land and cold weather breathing</a:t>
            </a:r>
            <a:br>
              <a:rPr lang="en-CA" sz="1200"/>
            </a:br>
            <a:r>
              <a:rPr lang="en-CA" sz="1200"/>
              <a:t>We’re all breathing in</a:t>
            </a:r>
            <a:br>
              <a:rPr lang="en-CA" sz="1200"/>
            </a:br>
            <a:r>
              <a:rPr lang="en-CA" sz="1200"/>
              <a:t/>
            </a:r>
            <a:br>
              <a:rPr lang="en-CA" sz="1200"/>
            </a:br>
            <a:r>
              <a:rPr lang="en-CA" sz="1200"/>
              <a:t>The planet’s talking about a revolution</a:t>
            </a:r>
            <a:br>
              <a:rPr lang="en-CA" sz="1200"/>
            </a:br>
            <a:r>
              <a:rPr lang="en-CA" sz="1200"/>
              <a:t>The natural laws ain’t got no constitution</a:t>
            </a:r>
            <a:br>
              <a:rPr lang="en-CA" sz="1200"/>
            </a:br>
            <a:r>
              <a:rPr lang="en-CA" sz="1200"/>
              <a:t>They’ve got a right to live their own life</a:t>
            </a:r>
            <a:br>
              <a:rPr lang="en-CA" sz="1200"/>
            </a:br>
            <a:r>
              <a:rPr lang="en-CA" sz="1200"/>
              <a:t>But we keep paving over paradise</a:t>
            </a:r>
            <a:br>
              <a:rPr lang="en-CA" sz="1200"/>
            </a:br>
            <a:r>
              <a:rPr lang="en-CA" sz="1200"/>
              <a:t/>
            </a:r>
            <a:br>
              <a:rPr lang="en-CA" sz="1200"/>
            </a:br>
            <a:r>
              <a:rPr lang="en-CA" sz="1200"/>
              <a:t>‘Cause we’re only human</a:t>
            </a:r>
            <a:br>
              <a:rPr lang="en-CA" sz="1200"/>
            </a:br>
            <a:r>
              <a:rPr lang="en-CA" sz="1200"/>
              <a:t>Yes we are, only human</a:t>
            </a:r>
            <a:br>
              <a:rPr lang="en-CA" sz="1200"/>
            </a:br>
            <a:r>
              <a:rPr lang="en-CA" sz="1200"/>
              <a:t>If it’s our only excuse do you think we’ll keep on being only human</a:t>
            </a:r>
            <a:br>
              <a:rPr lang="en-CA" sz="1200"/>
            </a:br>
            <a:r>
              <a:rPr lang="en-CA" sz="1200"/>
              <a:t>Yes we are, only human, only human, so far, so far</a:t>
            </a:r>
            <a:br>
              <a:rPr lang="en-CA" sz="1200"/>
            </a:br>
            <a:r>
              <a:rPr lang="en-CA" sz="1200"/>
              <a:t/>
            </a:r>
            <a:br>
              <a:rPr lang="en-CA" sz="1200"/>
            </a:br>
            <a:r>
              <a:rPr lang="en-CA" sz="1200"/>
              <a:t>And this place it will outlive me</a:t>
            </a:r>
            <a:br>
              <a:rPr lang="en-CA" sz="1200"/>
            </a:br>
            <a:r>
              <a:rPr lang="en-CA" sz="1200"/>
              <a:t>Before I get to heaven I’ll climb that tree</a:t>
            </a:r>
            <a:br>
              <a:rPr lang="en-CA" sz="1200"/>
            </a:br>
            <a:r>
              <a:rPr lang="en-CA" sz="1200"/>
              <a:t>And I will have to give my thanks</a:t>
            </a:r>
            <a:br>
              <a:rPr lang="en-CA" sz="1200"/>
            </a:br>
            <a:r>
              <a:rPr lang="en-CA" sz="1200"/>
              <a:t>For giving me the branch to swing on</a:t>
            </a:r>
            <a:br>
              <a:rPr lang="en-CA" sz="1200"/>
            </a:br>
            <a:r>
              <a:rPr lang="en-CA" sz="1200"/>
              <a:t>If I ever fall in love</a:t>
            </a:r>
            <a:br>
              <a:rPr lang="en-CA" sz="1200"/>
            </a:br>
            <a:r>
              <a:rPr lang="en-CA" sz="1200"/>
              <a:t>I’ll have to give myself a baby</a:t>
            </a:r>
            <a:br>
              <a:rPr lang="en-CA" sz="1200"/>
            </a:br>
            <a:r>
              <a:rPr lang="en-CA" sz="1200"/>
              <a:t>I will let my children have their way</a:t>
            </a:r>
            <a:br>
              <a:rPr lang="en-CA" sz="1200"/>
            </a:br>
            <a:r>
              <a:rPr lang="en-CA" sz="1200"/>
              <a:t/>
            </a:r>
            <a:br>
              <a:rPr lang="en-CA" sz="1200"/>
            </a:br>
            <a:r>
              <a:rPr lang="en-CA" sz="1200"/>
              <a:t>‘Cause we’re only human, yes we are</a:t>
            </a:r>
            <a:br>
              <a:rPr lang="en-CA" sz="1200"/>
            </a:br>
            <a:r>
              <a:rPr lang="en-CA" sz="1200"/>
              <a:t>Only human, so far, so far </a:t>
            </a:r>
          </a:p>
          <a:p>
            <a:r>
              <a:rPr lang="en-CA" sz="1200"/>
              <a:t/>
            </a:r>
            <a:br>
              <a:rPr lang="en-CA" sz="1200"/>
            </a:br>
            <a:endParaRPr lang="en-CA" sz="12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pPr eaLnBrk="1" hangingPunct="1"/>
            <a:r>
              <a:rPr lang="en-US" smtClean="0"/>
              <a:t>Joni Mitchelle ‘Big Yellow Taxi’</a:t>
            </a:r>
            <a:endParaRPr lang="en-CA" smtClean="0"/>
          </a:p>
        </p:txBody>
      </p:sp>
      <p:sp>
        <p:nvSpPr>
          <p:cNvPr id="31746" name="Rectangle 3"/>
          <p:cNvSpPr>
            <a:spLocks noGrp="1"/>
          </p:cNvSpPr>
          <p:nvPr>
            <p:ph type="body" idx="1"/>
          </p:nvPr>
        </p:nvSpPr>
        <p:spPr/>
        <p:txBody>
          <a:bodyPr/>
          <a:lstStyle/>
          <a:p>
            <a:pPr eaLnBrk="1" hangingPunct="1"/>
            <a:r>
              <a:rPr lang="en-US" smtClean="0"/>
              <a:t>Though covered by the Counting Crows, this song was originally written by Canada’s Joni Mitchell.</a:t>
            </a:r>
          </a:p>
          <a:p>
            <a:pPr eaLnBrk="1" hangingPunct="1"/>
            <a:r>
              <a:rPr lang="en-US" smtClean="0"/>
              <a:t>The song specifically talks about industrialization and ‘paving paradise for a parking lot’.</a:t>
            </a:r>
          </a:p>
          <a:p>
            <a:pPr eaLnBrk="1" hangingPunct="1"/>
            <a:r>
              <a:rPr lang="en-US" smtClean="0"/>
              <a:t>What are the similarities between this song and Jason Mraz’s Only Human.</a:t>
            </a:r>
            <a:endParaRPr lang="en-CA" smtClean="0"/>
          </a:p>
        </p:txBody>
      </p:sp>
      <p:sp>
        <p:nvSpPr>
          <p:cNvPr id="31747" name="AutoShape 5" descr="2Q=="/>
          <p:cNvSpPr>
            <a:spLocks noChangeAspect="1" noChangeArrowheads="1"/>
          </p:cNvSpPr>
          <p:nvPr/>
        </p:nvSpPr>
        <p:spPr bwMode="auto">
          <a:xfrm>
            <a:off x="3676650" y="2924175"/>
            <a:ext cx="1790700" cy="1009650"/>
          </a:xfrm>
          <a:prstGeom prst="rect">
            <a:avLst/>
          </a:prstGeom>
          <a:noFill/>
          <a:ln w="9525">
            <a:noFill/>
            <a:miter lim="800000"/>
            <a:headEnd/>
            <a:tailEnd/>
          </a:ln>
        </p:spPr>
        <p:txBody>
          <a:bodyPr/>
          <a:lstStyle/>
          <a:p>
            <a:endParaRPr lang="en-CA"/>
          </a:p>
        </p:txBody>
      </p:sp>
      <p:sp>
        <p:nvSpPr>
          <p:cNvPr id="31748" name="AutoShape 7" descr="2Q=="/>
          <p:cNvSpPr>
            <a:spLocks noChangeAspect="1" noChangeArrowheads="1"/>
          </p:cNvSpPr>
          <p:nvPr/>
        </p:nvSpPr>
        <p:spPr bwMode="auto">
          <a:xfrm>
            <a:off x="71438" y="46038"/>
            <a:ext cx="1790700" cy="1009650"/>
          </a:xfrm>
          <a:prstGeom prst="rect">
            <a:avLst/>
          </a:prstGeom>
          <a:noFill/>
          <a:ln w="9525">
            <a:noFill/>
            <a:miter lim="800000"/>
            <a:headEnd/>
            <a:tailEnd/>
          </a:ln>
        </p:spPr>
        <p:txBody>
          <a:bodyPr/>
          <a:lstStyle/>
          <a:p>
            <a:endParaRPr lang="en-CA"/>
          </a:p>
        </p:txBody>
      </p:sp>
      <p:pic>
        <p:nvPicPr>
          <p:cNvPr id="31749" name="Picture 9" descr="Big%20Yellow%20Taxi"/>
          <p:cNvPicPr>
            <a:picLocks noChangeAspect="1" noChangeArrowheads="1"/>
          </p:cNvPicPr>
          <p:nvPr/>
        </p:nvPicPr>
        <p:blipFill>
          <a:blip r:embed="rId2" cstate="print"/>
          <a:srcRect/>
          <a:stretch>
            <a:fillRect/>
          </a:stretch>
        </p:blipFill>
        <p:spPr bwMode="auto">
          <a:xfrm>
            <a:off x="4495800" y="4343400"/>
            <a:ext cx="3886200" cy="2185988"/>
          </a:xfrm>
          <a:prstGeom prst="rect">
            <a:avLst/>
          </a:prstGeom>
          <a:noFill/>
          <a:ln w="9525">
            <a:noFill/>
            <a:miter lim="800000"/>
            <a:headEnd/>
            <a:tailEnd/>
          </a:ln>
        </p:spPr>
      </p:pic>
      <p:pic>
        <p:nvPicPr>
          <p:cNvPr id="31750" name="Picture 11" descr="Joni-Mitchell"/>
          <p:cNvPicPr>
            <a:picLocks noChangeAspect="1" noChangeArrowheads="1"/>
          </p:cNvPicPr>
          <p:nvPr/>
        </p:nvPicPr>
        <p:blipFill>
          <a:blip r:embed="rId3" cstate="print"/>
          <a:srcRect/>
          <a:stretch>
            <a:fillRect/>
          </a:stretch>
        </p:blipFill>
        <p:spPr bwMode="auto">
          <a:xfrm>
            <a:off x="2057400" y="4572000"/>
            <a:ext cx="20574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smtClean="0"/>
              <a:t>What will you learn?</a:t>
            </a:r>
          </a:p>
        </p:txBody>
      </p:sp>
      <p:sp>
        <p:nvSpPr>
          <p:cNvPr id="14338" name="Content Placeholder 2"/>
          <p:cNvSpPr>
            <a:spLocks noGrp="1"/>
          </p:cNvSpPr>
          <p:nvPr>
            <p:ph idx="1"/>
          </p:nvPr>
        </p:nvSpPr>
        <p:spPr/>
        <p:txBody>
          <a:bodyPr/>
          <a:lstStyle/>
          <a:p>
            <a:pPr eaLnBrk="1" hangingPunct="1"/>
            <a:r>
              <a:rPr lang="en-US" smtClean="0"/>
              <a:t>What protest music is all about!</a:t>
            </a:r>
          </a:p>
          <a:p>
            <a:pPr eaLnBrk="1" hangingPunct="1"/>
            <a:r>
              <a:rPr lang="en-US" smtClean="0"/>
              <a:t>About the role of music in carrying the message of social and political movements all over the world</a:t>
            </a:r>
          </a:p>
          <a:p>
            <a:pPr eaLnBrk="1" hangingPunct="1"/>
            <a:r>
              <a:rPr lang="en-US" smtClean="0"/>
              <a:t>About how music has been used to communicate environmental concerns</a:t>
            </a:r>
          </a:p>
          <a:p>
            <a:pPr eaLnBrk="1" hangingPunct="1"/>
            <a:r>
              <a:rPr lang="en-US" smtClean="0"/>
              <a:t>How to analyze lyrics and music of protest songs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pPr eaLnBrk="1" hangingPunct="1"/>
            <a:r>
              <a:rPr lang="en-US" smtClean="0"/>
              <a:t>Big Yellow Taxi</a:t>
            </a:r>
            <a:endParaRPr lang="en-CA" smtClean="0"/>
          </a:p>
        </p:txBody>
      </p:sp>
      <p:sp>
        <p:nvSpPr>
          <p:cNvPr id="32770" name="Rectangle 4"/>
          <p:cNvSpPr>
            <a:spLocks noGrp="1"/>
          </p:cNvSpPr>
          <p:nvPr>
            <p:ph type="body" idx="1"/>
          </p:nvPr>
        </p:nvSpPr>
        <p:spPr>
          <a:xfrm>
            <a:off x="457200" y="1935163"/>
            <a:ext cx="4648200" cy="4389437"/>
          </a:xfrm>
        </p:spPr>
        <p:txBody>
          <a:bodyPr/>
          <a:lstStyle/>
          <a:p>
            <a:pPr eaLnBrk="1" hangingPunct="1">
              <a:lnSpc>
                <a:spcPct val="80000"/>
              </a:lnSpc>
            </a:pPr>
            <a:r>
              <a:rPr lang="en-CA" sz="1400" b="1" smtClean="0">
                <a:latin typeface="Arial Unicode MS" pitchFamily="34" charset="-128"/>
              </a:rPr>
              <a:t>They paved paradise and put up a parkin' lot</a:t>
            </a:r>
            <a:br>
              <a:rPr lang="en-CA" sz="1400" b="1" smtClean="0">
                <a:latin typeface="Arial Unicode MS" pitchFamily="34" charset="-128"/>
              </a:rPr>
            </a:br>
            <a:r>
              <a:rPr lang="en-CA" sz="1400" b="1" smtClean="0">
                <a:latin typeface="Arial Unicode MS" pitchFamily="34" charset="-128"/>
              </a:rPr>
              <a:t>With a pink hotel, a boutique, and a swingin' hot spot</a:t>
            </a:r>
            <a:br>
              <a:rPr lang="en-CA" sz="1400" b="1" smtClean="0">
                <a:latin typeface="Arial Unicode MS" pitchFamily="34" charset="-128"/>
              </a:rPr>
            </a:br>
            <a:r>
              <a:rPr lang="en-CA" sz="1400" b="1" smtClean="0">
                <a:latin typeface="Arial Unicode MS" pitchFamily="34" charset="-128"/>
              </a:rPr>
              <a:t>Don't it always seem to go </a:t>
            </a:r>
            <a:br>
              <a:rPr lang="en-CA" sz="1400" b="1" smtClean="0">
                <a:latin typeface="Arial Unicode MS" pitchFamily="34" charset="-128"/>
              </a:rPr>
            </a:br>
            <a:r>
              <a:rPr lang="en-CA" sz="1400" b="1" smtClean="0">
                <a:latin typeface="Arial Unicode MS" pitchFamily="34" charset="-128"/>
              </a:rPr>
              <a:t>That you don't know what you got till it's gone</a:t>
            </a:r>
            <a:br>
              <a:rPr lang="en-CA" sz="1400" b="1" smtClean="0">
                <a:latin typeface="Arial Unicode MS" pitchFamily="34" charset="-128"/>
              </a:rPr>
            </a:br>
            <a:r>
              <a:rPr lang="en-CA" sz="1400" b="1" smtClean="0">
                <a:latin typeface="Arial Unicode MS" pitchFamily="34" charset="-128"/>
              </a:rPr>
              <a:t>They paved paradise and put up a parkin' lot</a:t>
            </a:r>
            <a:br>
              <a:rPr lang="en-CA" sz="1400" b="1" smtClean="0">
                <a:latin typeface="Arial Unicode MS" pitchFamily="34" charset="-128"/>
              </a:rPr>
            </a:br>
            <a:r>
              <a:rPr lang="en-CA" sz="1400" b="1" smtClean="0">
                <a:latin typeface="Arial Unicode MS" pitchFamily="34" charset="-128"/>
              </a:rPr>
              <a:t/>
            </a:r>
            <a:br>
              <a:rPr lang="en-CA" sz="1400" b="1" smtClean="0">
                <a:latin typeface="Arial Unicode MS" pitchFamily="34" charset="-128"/>
              </a:rPr>
            </a:br>
            <a:r>
              <a:rPr lang="en-CA" sz="1400" b="1" smtClean="0">
                <a:latin typeface="Arial Unicode MS" pitchFamily="34" charset="-128"/>
              </a:rPr>
              <a:t>They took all the trees, and put em in a tree museum</a:t>
            </a:r>
            <a:br>
              <a:rPr lang="en-CA" sz="1400" b="1" smtClean="0">
                <a:latin typeface="Arial Unicode MS" pitchFamily="34" charset="-128"/>
              </a:rPr>
            </a:br>
            <a:r>
              <a:rPr lang="en-CA" sz="1400" b="1" smtClean="0">
                <a:latin typeface="Arial Unicode MS" pitchFamily="34" charset="-128"/>
              </a:rPr>
              <a:t>And they charged the people a dollar and a half to see them</a:t>
            </a:r>
            <a:br>
              <a:rPr lang="en-CA" sz="1400" b="1" smtClean="0">
                <a:latin typeface="Arial Unicode MS" pitchFamily="34" charset="-128"/>
              </a:rPr>
            </a:br>
            <a:r>
              <a:rPr lang="en-CA" sz="1400" b="1" smtClean="0">
                <a:latin typeface="Arial Unicode MS" pitchFamily="34" charset="-128"/>
              </a:rPr>
              <a:t>No, no, no, don't it always seem to go</a:t>
            </a:r>
            <a:br>
              <a:rPr lang="en-CA" sz="1400" b="1" smtClean="0">
                <a:latin typeface="Arial Unicode MS" pitchFamily="34" charset="-128"/>
              </a:rPr>
            </a:br>
            <a:r>
              <a:rPr lang="en-CA" sz="1400" b="1" smtClean="0">
                <a:latin typeface="Arial Unicode MS" pitchFamily="34" charset="-128"/>
              </a:rPr>
              <a:t>That you don't know what you've got till it's gone</a:t>
            </a:r>
            <a:br>
              <a:rPr lang="en-CA" sz="1400" b="1" smtClean="0">
                <a:latin typeface="Arial Unicode MS" pitchFamily="34" charset="-128"/>
              </a:rPr>
            </a:br>
            <a:r>
              <a:rPr lang="en-CA" sz="1400" b="1" smtClean="0">
                <a:latin typeface="Arial Unicode MS" pitchFamily="34" charset="-128"/>
              </a:rPr>
              <a:t>They paved paradise, and put up a parkin' lot</a:t>
            </a:r>
            <a:br>
              <a:rPr lang="en-CA" sz="1400" b="1" smtClean="0">
                <a:latin typeface="Arial Unicode MS" pitchFamily="34" charset="-128"/>
              </a:rPr>
            </a:br>
            <a:r>
              <a:rPr lang="en-CA" sz="1400" b="1" smtClean="0">
                <a:latin typeface="Arial Unicode MS" pitchFamily="34" charset="-128"/>
              </a:rPr>
              <a:t/>
            </a:r>
            <a:br>
              <a:rPr lang="en-CA" sz="1400" b="1" smtClean="0">
                <a:latin typeface="Arial Unicode MS" pitchFamily="34" charset="-128"/>
              </a:rPr>
            </a:br>
            <a:r>
              <a:rPr lang="en-CA" sz="1400" b="1" smtClean="0">
                <a:latin typeface="Arial Unicode MS" pitchFamily="34" charset="-128"/>
              </a:rPr>
              <a:t>Hey farmer, farmer, put away your DDT</a:t>
            </a:r>
            <a:br>
              <a:rPr lang="en-CA" sz="1400" b="1" smtClean="0">
                <a:latin typeface="Arial Unicode MS" pitchFamily="34" charset="-128"/>
              </a:rPr>
            </a:br>
            <a:r>
              <a:rPr lang="en-CA" sz="1400" b="1" smtClean="0">
                <a:latin typeface="Arial Unicode MS" pitchFamily="34" charset="-128"/>
              </a:rPr>
              <a:t>I don't care about spots on my apples,</a:t>
            </a:r>
            <a:br>
              <a:rPr lang="en-CA" sz="1400" b="1" smtClean="0">
                <a:latin typeface="Arial Unicode MS" pitchFamily="34" charset="-128"/>
              </a:rPr>
            </a:br>
            <a:r>
              <a:rPr lang="en-CA" sz="1400" b="1" smtClean="0">
                <a:latin typeface="Arial Unicode MS" pitchFamily="34" charset="-128"/>
              </a:rPr>
              <a:t>Leave me the birds and the bees - please</a:t>
            </a:r>
            <a:br>
              <a:rPr lang="en-CA" sz="1400" b="1" smtClean="0">
                <a:latin typeface="Arial Unicode MS" pitchFamily="34" charset="-128"/>
              </a:rPr>
            </a:br>
            <a:r>
              <a:rPr lang="en-CA" sz="1400" b="1" smtClean="0">
                <a:latin typeface="Arial Unicode MS" pitchFamily="34" charset="-128"/>
              </a:rPr>
              <a:t>Don't it always seem to go</a:t>
            </a:r>
            <a:br>
              <a:rPr lang="en-CA" sz="1400" b="1" smtClean="0">
                <a:latin typeface="Arial Unicode MS" pitchFamily="34" charset="-128"/>
              </a:rPr>
            </a:br>
            <a:r>
              <a:rPr lang="en-CA" sz="1400" b="1" smtClean="0">
                <a:latin typeface="Arial Unicode MS" pitchFamily="34" charset="-128"/>
              </a:rPr>
              <a:t>That you don't know what you got till it's gone</a:t>
            </a:r>
            <a:br>
              <a:rPr lang="en-CA" sz="1400" b="1" smtClean="0">
                <a:latin typeface="Arial Unicode MS" pitchFamily="34" charset="-128"/>
              </a:rPr>
            </a:br>
            <a:r>
              <a:rPr lang="en-CA" sz="1400" b="1" smtClean="0">
                <a:latin typeface="Arial Unicode MS" pitchFamily="34" charset="-128"/>
              </a:rPr>
              <a:t>They paved paradise and put up a parking lot</a:t>
            </a:r>
            <a:br>
              <a:rPr lang="en-CA" sz="1400" b="1" smtClean="0">
                <a:latin typeface="Arial Unicode MS" pitchFamily="34" charset="-128"/>
              </a:rPr>
            </a:br>
            <a:r>
              <a:rPr lang="en-CA" sz="1400" b="1" smtClean="0">
                <a:latin typeface="Arial Unicode MS" pitchFamily="34" charset="-128"/>
              </a:rPr>
              <a:t>Hey now, they've paved paradise to put up a parking lot</a:t>
            </a:r>
            <a:br>
              <a:rPr lang="en-CA" sz="1400" b="1" smtClean="0">
                <a:latin typeface="Arial Unicode MS" pitchFamily="34" charset="-128"/>
              </a:rPr>
            </a:br>
            <a:r>
              <a:rPr lang="en-CA" sz="1400" b="1" smtClean="0">
                <a:latin typeface="Arial Unicode MS" pitchFamily="34" charset="-128"/>
              </a:rPr>
              <a:t>Why not?</a:t>
            </a:r>
            <a:br>
              <a:rPr lang="en-CA" sz="1400" b="1" smtClean="0">
                <a:latin typeface="Arial Unicode MS" pitchFamily="34" charset="-128"/>
              </a:rPr>
            </a:br>
            <a:r>
              <a:rPr lang="en-CA" sz="1400" smtClean="0">
                <a:latin typeface="Arial Unicode MS" pitchFamily="34" charset="-128"/>
              </a:rPr>
              <a:t/>
            </a:r>
            <a:br>
              <a:rPr lang="en-CA" sz="1400" smtClean="0">
                <a:latin typeface="Arial Unicode MS" pitchFamily="34" charset="-128"/>
              </a:rPr>
            </a:br>
            <a:endParaRPr lang="en-CA" sz="1400" smtClean="0">
              <a:latin typeface="Arial Unicode MS" pitchFamily="34" charset="-128"/>
            </a:endParaRPr>
          </a:p>
        </p:txBody>
      </p:sp>
      <p:sp>
        <p:nvSpPr>
          <p:cNvPr id="32771" name="Text Box 6"/>
          <p:cNvSpPr txBox="1">
            <a:spLocks noChangeArrowheads="1"/>
          </p:cNvSpPr>
          <p:nvPr/>
        </p:nvSpPr>
        <p:spPr bwMode="auto">
          <a:xfrm>
            <a:off x="5334000" y="0"/>
            <a:ext cx="3429000" cy="6838950"/>
          </a:xfrm>
          <a:prstGeom prst="rect">
            <a:avLst/>
          </a:prstGeom>
          <a:noFill/>
          <a:ln w="9525">
            <a:noFill/>
            <a:miter lim="800000"/>
            <a:headEnd/>
            <a:tailEnd/>
          </a:ln>
        </p:spPr>
        <p:txBody>
          <a:bodyPr>
            <a:spAutoFit/>
          </a:bodyPr>
          <a:lstStyle/>
          <a:p>
            <a:pPr>
              <a:spcBef>
                <a:spcPct val="50000"/>
              </a:spcBef>
            </a:pPr>
            <a:r>
              <a:rPr lang="en-CA" sz="1300" b="1"/>
              <a:t>Listen, late last night, I heard the screen door swing,</a:t>
            </a:r>
            <a:br>
              <a:rPr lang="en-CA" sz="1300" b="1"/>
            </a:br>
            <a:r>
              <a:rPr lang="en-CA" sz="1300" b="1"/>
              <a:t>And a big yellow taxi took my girl away</a:t>
            </a:r>
            <a:br>
              <a:rPr lang="en-CA" sz="1300" b="1"/>
            </a:br>
            <a:r>
              <a:rPr lang="en-CA" sz="1300" b="1"/>
              <a:t>Now don't it always seem to go</a:t>
            </a:r>
            <a:br>
              <a:rPr lang="en-CA" sz="1300" b="1"/>
            </a:br>
            <a:r>
              <a:rPr lang="en-CA" sz="1300" b="1"/>
              <a:t>That you don't know what you got till it's gone</a:t>
            </a:r>
            <a:br>
              <a:rPr lang="en-CA" sz="1300" b="1"/>
            </a:br>
            <a:r>
              <a:rPr lang="en-CA" sz="1300" b="1"/>
              <a:t>They paved paradise and put up a parking lot</a:t>
            </a:r>
            <a:br>
              <a:rPr lang="en-CA" sz="1300" b="1"/>
            </a:br>
            <a:r>
              <a:rPr lang="en-CA" sz="1300" b="1"/>
              <a:t>Hey now now, don't it always seem to go</a:t>
            </a:r>
            <a:br>
              <a:rPr lang="en-CA" sz="1300" b="1"/>
            </a:br>
            <a:r>
              <a:rPr lang="en-CA" sz="1300" b="1"/>
              <a:t>That you don't know what you got till it's gone</a:t>
            </a:r>
            <a:br>
              <a:rPr lang="en-CA" sz="1300" b="1"/>
            </a:br>
            <a:r>
              <a:rPr lang="en-CA" sz="1300" b="1"/>
              <a:t>They paved paradise to put up a parking lot</a:t>
            </a:r>
            <a:br>
              <a:rPr lang="en-CA" sz="1300" b="1"/>
            </a:br>
            <a:r>
              <a:rPr lang="en-CA" sz="1300" b="1"/>
              <a:t>Why not, they paved paradise</a:t>
            </a:r>
            <a:br>
              <a:rPr lang="en-CA" sz="1300" b="1"/>
            </a:br>
            <a:r>
              <a:rPr lang="en-CA" sz="1300" b="1"/>
              <a:t>They put up a parking lot</a:t>
            </a:r>
            <a:br>
              <a:rPr lang="en-CA" sz="1300" b="1"/>
            </a:br>
            <a:r>
              <a:rPr lang="en-CA" sz="1300" b="1"/>
              <a:t>Hey hey hey, paved paradise and put up a parking lot</a:t>
            </a:r>
            <a:br>
              <a:rPr lang="en-CA" sz="1300" b="1"/>
            </a:br>
            <a:r>
              <a:rPr lang="en-CA" sz="1300" b="1"/>
              <a:t/>
            </a:r>
            <a:br>
              <a:rPr lang="en-CA" sz="1300" b="1"/>
            </a:br>
            <a:r>
              <a:rPr lang="en-CA" sz="1300" b="1"/>
              <a:t>I don't wanna give it</a:t>
            </a:r>
            <a:br>
              <a:rPr lang="en-CA" sz="1300" b="1"/>
            </a:br>
            <a:r>
              <a:rPr lang="en-CA" sz="1300" b="1"/>
              <a:t>Why you wanna give it</a:t>
            </a:r>
            <a:br>
              <a:rPr lang="en-CA" sz="1300" b="1"/>
            </a:br>
            <a:r>
              <a:rPr lang="en-CA" sz="1300" b="1"/>
              <a:t>Why you wanna givin it all away</a:t>
            </a:r>
            <a:br>
              <a:rPr lang="en-CA" sz="1300" b="1"/>
            </a:br>
            <a:r>
              <a:rPr lang="en-CA" sz="1300" b="1"/>
              <a:t>Hey, hey, hey</a:t>
            </a:r>
            <a:br>
              <a:rPr lang="en-CA" sz="1300" b="1"/>
            </a:br>
            <a:r>
              <a:rPr lang="en-CA" sz="1300" b="1"/>
              <a:t>Now you wanna give it</a:t>
            </a:r>
            <a:br>
              <a:rPr lang="en-CA" sz="1300" b="1"/>
            </a:br>
            <a:r>
              <a:rPr lang="en-CA" sz="1300" b="1"/>
              <a:t>I should wanna give it</a:t>
            </a:r>
            <a:br>
              <a:rPr lang="en-CA" sz="1300" b="1"/>
            </a:br>
            <a:r>
              <a:rPr lang="en-CA" sz="1300" b="1"/>
              <a:t>Cuz you're givin it all away, no no</a:t>
            </a:r>
            <a:br>
              <a:rPr lang="en-CA" sz="1300" b="1"/>
            </a:br>
            <a:r>
              <a:rPr lang="en-CA" sz="1300" b="1"/>
              <a:t/>
            </a:r>
            <a:br>
              <a:rPr lang="en-CA" sz="1300" b="1"/>
            </a:br>
            <a:r>
              <a:rPr lang="en-CA" sz="1300" b="1"/>
              <a:t>I don't wanna give it</a:t>
            </a:r>
            <a:br>
              <a:rPr lang="en-CA" sz="1300" b="1"/>
            </a:br>
            <a:r>
              <a:rPr lang="en-CA" sz="1300" b="1"/>
              <a:t>Why you wanna give it</a:t>
            </a:r>
            <a:br>
              <a:rPr lang="en-CA" sz="1300" b="1"/>
            </a:br>
            <a:r>
              <a:rPr lang="en-CA" sz="1300" b="1"/>
              <a:t>Why you wanna givin it all away</a:t>
            </a:r>
            <a:br>
              <a:rPr lang="en-CA" sz="1300" b="1"/>
            </a:br>
            <a:r>
              <a:rPr lang="en-CA" sz="1300" b="1"/>
              <a:t>Cuz you're givin it all givin it all away yeah yeah</a:t>
            </a:r>
            <a:br>
              <a:rPr lang="en-CA" sz="1300" b="1"/>
            </a:br>
            <a:r>
              <a:rPr lang="en-CA" sz="1300" b="1"/>
              <a:t>Cuz You're givin it all away hey, hey, hey</a:t>
            </a:r>
            <a:br>
              <a:rPr lang="en-CA" sz="1300" b="1"/>
            </a:br>
            <a:r>
              <a:rPr lang="en-CA" sz="1300" b="1"/>
              <a:t>Hey, paved paradise, to put up a parking lot</a:t>
            </a:r>
          </a:p>
        </p:txBody>
      </p:sp>
      <p:sp>
        <p:nvSpPr>
          <p:cNvPr id="32772" name="Text Box 7"/>
          <p:cNvSpPr txBox="1">
            <a:spLocks noChangeArrowheads="1"/>
          </p:cNvSpPr>
          <p:nvPr/>
        </p:nvSpPr>
        <p:spPr bwMode="auto">
          <a:xfrm>
            <a:off x="1371600" y="5943600"/>
            <a:ext cx="3276600" cy="914400"/>
          </a:xfrm>
          <a:prstGeom prst="rect">
            <a:avLst/>
          </a:prstGeom>
          <a:noFill/>
          <a:ln w="9525">
            <a:noFill/>
            <a:miter lim="800000"/>
            <a:headEnd/>
            <a:tailEnd/>
          </a:ln>
        </p:spPr>
        <p:txBody>
          <a:bodyPr>
            <a:spAutoFit/>
          </a:bodyPr>
          <a:lstStyle/>
          <a:p>
            <a:pPr>
              <a:spcBef>
                <a:spcPct val="50000"/>
              </a:spcBef>
            </a:pPr>
            <a:r>
              <a:rPr lang="en-CA" sz="1200">
                <a:hlinkClick r:id="rId2"/>
              </a:rPr>
              <a:t>http://www.youtube.com/watch?v=tvtJPs8IDgU&amp;safety_mode=true&amp;persist_safety_mode=1</a:t>
            </a:r>
            <a:endParaRPr lang="en-CA" sz="1200"/>
          </a:p>
          <a:p>
            <a:pPr>
              <a:spcBef>
                <a:spcPct val="50000"/>
              </a:spcBef>
            </a:pPr>
            <a:endParaRPr lang="en-CA" sz="12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p:cNvSpPr>
            <a:spLocks noGrp="1"/>
          </p:cNvSpPr>
          <p:nvPr>
            <p:ph type="title"/>
          </p:nvPr>
        </p:nvSpPr>
        <p:spPr>
          <a:xfrm>
            <a:off x="457200" y="457200"/>
            <a:ext cx="8229600" cy="1143000"/>
          </a:xfrm>
        </p:spPr>
        <p:txBody>
          <a:bodyPr/>
          <a:lstStyle/>
          <a:p>
            <a:pPr eaLnBrk="1" hangingPunct="1"/>
            <a:r>
              <a:rPr lang="en-US" sz="4600" smtClean="0"/>
              <a:t>Protest Songs About Animal Abuse</a:t>
            </a:r>
            <a:endParaRPr lang="en-CA" sz="4600" smtClean="0"/>
          </a:p>
        </p:txBody>
      </p:sp>
      <p:sp>
        <p:nvSpPr>
          <p:cNvPr id="33794" name="Rectangle 3"/>
          <p:cNvSpPr>
            <a:spLocks noGrp="1"/>
          </p:cNvSpPr>
          <p:nvPr>
            <p:ph type="body" idx="1"/>
          </p:nvPr>
        </p:nvSpPr>
        <p:spPr>
          <a:xfrm>
            <a:off x="533400" y="1524000"/>
            <a:ext cx="8229600" cy="4389438"/>
          </a:xfrm>
        </p:spPr>
        <p:txBody>
          <a:bodyPr/>
          <a:lstStyle/>
          <a:p>
            <a:pPr eaLnBrk="1" hangingPunct="1"/>
            <a:r>
              <a:rPr lang="en-US" smtClean="0"/>
              <a:t>Many musicians have also taken up a platform about animal abuse.</a:t>
            </a:r>
          </a:p>
          <a:p>
            <a:pPr eaLnBrk="1" hangingPunct="1"/>
            <a:r>
              <a:rPr lang="en-US" smtClean="0"/>
              <a:t>A platform is an issue or concern that a musician or person is particularly interested in and protests or promotes often.</a:t>
            </a:r>
          </a:p>
          <a:p>
            <a:pPr eaLnBrk="1" hangingPunct="1"/>
            <a:r>
              <a:rPr lang="en-US" smtClean="0"/>
              <a:t>Sarah McLachlan is a Canadian singer-songwriter who frequently protests animal cruelty and promotes animal protection.</a:t>
            </a:r>
            <a:endParaRPr lang="en-CA" smtClean="0"/>
          </a:p>
        </p:txBody>
      </p:sp>
      <p:pic>
        <p:nvPicPr>
          <p:cNvPr id="33795" name="Picture 4" descr="0"/>
          <p:cNvPicPr>
            <a:picLocks noChangeAspect="1" noChangeArrowheads="1"/>
          </p:cNvPicPr>
          <p:nvPr/>
        </p:nvPicPr>
        <p:blipFill>
          <a:blip r:embed="rId2" cstate="print"/>
          <a:srcRect/>
          <a:stretch>
            <a:fillRect/>
          </a:stretch>
        </p:blipFill>
        <p:spPr bwMode="auto">
          <a:xfrm>
            <a:off x="5334000" y="4572000"/>
            <a:ext cx="2663825" cy="1998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r>
              <a:rPr lang="en-US" smtClean="0"/>
              <a:t>Protest Songs About Racism</a:t>
            </a:r>
            <a:endParaRPr lang="en-CA" smtClean="0"/>
          </a:p>
        </p:txBody>
      </p:sp>
      <p:sp>
        <p:nvSpPr>
          <p:cNvPr id="37891" name="Rectangle 3"/>
          <p:cNvSpPr>
            <a:spLocks noGrp="1"/>
          </p:cNvSpPr>
          <p:nvPr>
            <p:ph type="body" idx="1"/>
          </p:nvPr>
        </p:nvSpPr>
        <p:spPr/>
        <p:txBody>
          <a:bodyPr/>
          <a:lstStyle/>
          <a:p>
            <a:r>
              <a:rPr lang="en-US" sz="2200" smtClean="0"/>
              <a:t>Hundreds of musicians have written songs about the issue of Racism.</a:t>
            </a:r>
          </a:p>
          <a:p>
            <a:r>
              <a:rPr lang="en-US" sz="2200" smtClean="0"/>
              <a:t>James Brown was one of the first and came out with a song called ‘Say it Loud, I’m Black and Proud’. </a:t>
            </a:r>
            <a:r>
              <a:rPr lang="en-US" sz="2200" smtClean="0">
                <a:hlinkClick r:id="rId2"/>
              </a:rPr>
              <a:t>http://www.youtube.com/watch?v=CisfU6vkLvo&amp;safety_mode=true&amp;persist_safety_mode=1</a:t>
            </a:r>
            <a:endParaRPr lang="en-US" sz="2200" smtClean="0"/>
          </a:p>
          <a:p>
            <a:r>
              <a:rPr lang="en-US" sz="2200" smtClean="0"/>
              <a:t>Public Enemy’s ‘Fight the Power’ was also a popular protest song. </a:t>
            </a:r>
            <a:r>
              <a:rPr lang="en-US" sz="2200" smtClean="0">
                <a:hlinkClick r:id="rId3"/>
              </a:rPr>
              <a:t>http://www.youtube.com/watch?v=8PaoLy7PHwk&amp;safety_mode=true&amp;persist_safety_mode=1</a:t>
            </a:r>
            <a:endParaRPr lang="en-US" sz="2200" smtClean="0"/>
          </a:p>
          <a:p>
            <a:r>
              <a:rPr lang="en-US" sz="2200" smtClean="0"/>
              <a:t>There are also many movies out on the issue such as The Debaters and Hairspray.</a:t>
            </a:r>
            <a:endParaRPr lang="en-CA" sz="2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r>
              <a:rPr lang="en-US" sz="4600" smtClean="0"/>
              <a:t>Black Eyed Peas ‘Where is the Love?’</a:t>
            </a:r>
            <a:endParaRPr lang="en-CA" sz="4600" smtClean="0"/>
          </a:p>
        </p:txBody>
      </p:sp>
      <p:sp>
        <p:nvSpPr>
          <p:cNvPr id="35842" name="Rectangle 3"/>
          <p:cNvSpPr>
            <a:spLocks noGrp="1"/>
          </p:cNvSpPr>
          <p:nvPr>
            <p:ph type="body" idx="1"/>
          </p:nvPr>
        </p:nvSpPr>
        <p:spPr>
          <a:xfrm>
            <a:off x="152400" y="1981200"/>
            <a:ext cx="8229600" cy="4389438"/>
          </a:xfrm>
        </p:spPr>
        <p:txBody>
          <a:bodyPr/>
          <a:lstStyle/>
          <a:p>
            <a:pPr>
              <a:lnSpc>
                <a:spcPct val="90000"/>
              </a:lnSpc>
            </a:pPr>
            <a:r>
              <a:rPr lang="en-CA" smtClean="0"/>
              <a:t>People killing people dying</a:t>
            </a:r>
            <a:br>
              <a:rPr lang="en-CA" smtClean="0"/>
            </a:br>
            <a:r>
              <a:rPr lang="en-CA" smtClean="0"/>
              <a:t>Children hurtin you hear them crying </a:t>
            </a:r>
            <a:br>
              <a:rPr lang="en-CA" smtClean="0"/>
            </a:br>
            <a:r>
              <a:rPr lang="en-CA" smtClean="0"/>
              <a:t>Can you practice what you preach</a:t>
            </a:r>
            <a:br>
              <a:rPr lang="en-CA" smtClean="0"/>
            </a:br>
            <a:r>
              <a:rPr lang="en-CA" smtClean="0"/>
              <a:t>Would you turn the other cheek?</a:t>
            </a:r>
            <a:br>
              <a:rPr lang="en-CA" smtClean="0"/>
            </a:br>
            <a:r>
              <a:rPr lang="en-CA" smtClean="0"/>
              <a:t>Father Father Father help us </a:t>
            </a:r>
            <a:br>
              <a:rPr lang="en-CA" smtClean="0"/>
            </a:br>
            <a:r>
              <a:rPr lang="en-CA" smtClean="0"/>
              <a:t>Send some guidance from above </a:t>
            </a:r>
            <a:br>
              <a:rPr lang="en-CA" smtClean="0"/>
            </a:br>
            <a:r>
              <a:rPr lang="en-CA" smtClean="0"/>
              <a:t>Cause people got me got me questioning </a:t>
            </a:r>
            <a:br>
              <a:rPr lang="en-CA" smtClean="0"/>
            </a:br>
            <a:r>
              <a:rPr lang="en-CA" smtClean="0"/>
              <a:t>Where is the love?</a:t>
            </a:r>
            <a:br>
              <a:rPr lang="en-CA" smtClean="0"/>
            </a:br>
            <a:endParaRPr lang="en-CA" smtClean="0"/>
          </a:p>
          <a:p>
            <a:pPr>
              <a:lnSpc>
                <a:spcPct val="90000"/>
              </a:lnSpc>
            </a:pPr>
            <a:r>
              <a:rPr lang="en-CA" smtClean="0">
                <a:hlinkClick r:id="rId2"/>
              </a:rPr>
              <a:t>http://www.youtube.com/watch?v=WpYeekQkAdc&amp;safety_mode=true&amp;persist_safety_mode=1</a:t>
            </a:r>
            <a:endParaRPr lang="en-CA" smtClean="0"/>
          </a:p>
          <a:p>
            <a:pPr>
              <a:lnSpc>
                <a:spcPct val="90000"/>
              </a:lnSpc>
              <a:buFont typeface="Wingdings 2" pitchFamily="18" charset="2"/>
              <a:buNone/>
            </a:pPr>
            <a:endParaRPr lang="en-CA" smtClean="0"/>
          </a:p>
        </p:txBody>
      </p:sp>
      <p:pic>
        <p:nvPicPr>
          <p:cNvPr id="35843" name="Picture 5" descr="Where-Is-The-Love"/>
          <p:cNvPicPr>
            <a:picLocks noChangeAspect="1" noChangeArrowheads="1"/>
          </p:cNvPicPr>
          <p:nvPr/>
        </p:nvPicPr>
        <p:blipFill>
          <a:blip r:embed="rId3" cstate="print"/>
          <a:srcRect/>
          <a:stretch>
            <a:fillRect/>
          </a:stretch>
        </p:blipFill>
        <p:spPr bwMode="auto">
          <a:xfrm>
            <a:off x="6096000" y="1143000"/>
            <a:ext cx="2857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a:xfrm>
            <a:off x="533400" y="-152400"/>
            <a:ext cx="8229600" cy="1143000"/>
          </a:xfrm>
        </p:spPr>
        <p:txBody>
          <a:bodyPr/>
          <a:lstStyle/>
          <a:p>
            <a:r>
              <a:rPr lang="en-US" smtClean="0"/>
              <a:t>Garth Brooks ‘We Shall Be Free’</a:t>
            </a:r>
            <a:endParaRPr lang="en-CA" smtClean="0"/>
          </a:p>
        </p:txBody>
      </p:sp>
      <p:sp>
        <p:nvSpPr>
          <p:cNvPr id="36866" name="Rectangle 3"/>
          <p:cNvSpPr>
            <a:spLocks noGrp="1"/>
          </p:cNvSpPr>
          <p:nvPr>
            <p:ph type="body" idx="1"/>
          </p:nvPr>
        </p:nvSpPr>
        <p:spPr>
          <a:xfrm>
            <a:off x="609600" y="990600"/>
            <a:ext cx="3886200" cy="4389438"/>
          </a:xfrm>
        </p:spPr>
        <p:txBody>
          <a:bodyPr/>
          <a:lstStyle/>
          <a:p>
            <a:pPr>
              <a:lnSpc>
                <a:spcPct val="80000"/>
              </a:lnSpc>
            </a:pPr>
            <a:r>
              <a:rPr lang="en-CA" sz="1400" b="1" smtClean="0">
                <a:latin typeface="Arial Unicode MS" pitchFamily="34" charset="-128"/>
              </a:rPr>
              <a:t>This ain't comin' from no prophet </a:t>
            </a:r>
            <a:br>
              <a:rPr lang="en-CA" sz="1400" b="1" smtClean="0">
                <a:latin typeface="Arial Unicode MS" pitchFamily="34" charset="-128"/>
              </a:rPr>
            </a:br>
            <a:r>
              <a:rPr lang="en-CA" sz="1400" b="1" smtClean="0">
                <a:latin typeface="Arial Unicode MS" pitchFamily="34" charset="-128"/>
              </a:rPr>
              <a:t>Just an ordinary man </a:t>
            </a:r>
            <a:br>
              <a:rPr lang="en-CA" sz="1400" b="1" smtClean="0">
                <a:latin typeface="Arial Unicode MS" pitchFamily="34" charset="-128"/>
              </a:rPr>
            </a:br>
            <a:r>
              <a:rPr lang="en-CA" sz="1400" b="1" smtClean="0">
                <a:latin typeface="Arial Unicode MS" pitchFamily="34" charset="-128"/>
              </a:rPr>
              <a:t>When I close my eyes I see </a:t>
            </a:r>
            <a:br>
              <a:rPr lang="en-CA" sz="1400" b="1" smtClean="0">
                <a:latin typeface="Arial Unicode MS" pitchFamily="34" charset="-128"/>
              </a:rPr>
            </a:br>
            <a:r>
              <a:rPr lang="en-CA" sz="1400" b="1" smtClean="0">
                <a:latin typeface="Arial Unicode MS" pitchFamily="34" charset="-128"/>
              </a:rPr>
              <a:t>The way this world shall be </a:t>
            </a:r>
            <a:br>
              <a:rPr lang="en-CA" sz="1400" b="1" smtClean="0">
                <a:latin typeface="Arial Unicode MS" pitchFamily="34" charset="-128"/>
              </a:rPr>
            </a:br>
            <a:r>
              <a:rPr lang="en-CA" sz="1400" b="1" smtClean="0">
                <a:latin typeface="Arial Unicode MS" pitchFamily="34" charset="-128"/>
              </a:rPr>
              <a:t>When we all walk hand in hand </a:t>
            </a:r>
            <a:br>
              <a:rPr lang="en-CA" sz="1400" b="1" smtClean="0">
                <a:latin typeface="Arial Unicode MS" pitchFamily="34" charset="-128"/>
              </a:rPr>
            </a:br>
            <a:r>
              <a:rPr lang="en-CA" sz="1400" b="1" smtClean="0">
                <a:latin typeface="Arial Unicode MS" pitchFamily="34" charset="-128"/>
              </a:rPr>
              <a:t/>
            </a:r>
            <a:br>
              <a:rPr lang="en-CA" sz="1400" b="1" smtClean="0">
                <a:latin typeface="Arial Unicode MS" pitchFamily="34" charset="-128"/>
              </a:rPr>
            </a:br>
            <a:r>
              <a:rPr lang="en-CA" sz="1400" b="1" smtClean="0">
                <a:latin typeface="Arial Unicode MS" pitchFamily="34" charset="-128"/>
              </a:rPr>
              <a:t>When the last child cries for a crust of bread </a:t>
            </a:r>
            <a:br>
              <a:rPr lang="en-CA" sz="1400" b="1" smtClean="0">
                <a:latin typeface="Arial Unicode MS" pitchFamily="34" charset="-128"/>
              </a:rPr>
            </a:br>
            <a:r>
              <a:rPr lang="en-CA" sz="1400" b="1" smtClean="0">
                <a:latin typeface="Arial Unicode MS" pitchFamily="34" charset="-128"/>
              </a:rPr>
              <a:t>When the last man dies for just words that he said </a:t>
            </a:r>
            <a:br>
              <a:rPr lang="en-CA" sz="1400" b="1" smtClean="0">
                <a:latin typeface="Arial Unicode MS" pitchFamily="34" charset="-128"/>
              </a:rPr>
            </a:br>
            <a:r>
              <a:rPr lang="en-CA" sz="1400" b="1" smtClean="0">
                <a:latin typeface="Arial Unicode MS" pitchFamily="34" charset="-128"/>
              </a:rPr>
              <a:t>When there's shelter over the poorest head </a:t>
            </a:r>
            <a:br>
              <a:rPr lang="en-CA" sz="1400" b="1" smtClean="0">
                <a:latin typeface="Arial Unicode MS" pitchFamily="34" charset="-128"/>
              </a:rPr>
            </a:br>
            <a:r>
              <a:rPr lang="en-CA" sz="1400" b="1" smtClean="0">
                <a:latin typeface="Arial Unicode MS" pitchFamily="34" charset="-128"/>
              </a:rPr>
              <a:t>We shall be free </a:t>
            </a:r>
            <a:br>
              <a:rPr lang="en-CA" sz="1400" b="1" smtClean="0">
                <a:latin typeface="Arial Unicode MS" pitchFamily="34" charset="-128"/>
              </a:rPr>
            </a:br>
            <a:r>
              <a:rPr lang="en-CA" sz="1400" b="1" smtClean="0">
                <a:latin typeface="Arial Unicode MS" pitchFamily="34" charset="-128"/>
              </a:rPr>
              <a:t/>
            </a:r>
            <a:br>
              <a:rPr lang="en-CA" sz="1400" b="1" smtClean="0">
                <a:latin typeface="Arial Unicode MS" pitchFamily="34" charset="-128"/>
              </a:rPr>
            </a:br>
            <a:r>
              <a:rPr lang="en-CA" sz="1400" b="1" smtClean="0">
                <a:latin typeface="Arial Unicode MS" pitchFamily="34" charset="-128"/>
              </a:rPr>
              <a:t>When the last thing we notice is the color of skin </a:t>
            </a:r>
            <a:br>
              <a:rPr lang="en-CA" sz="1400" b="1" smtClean="0">
                <a:latin typeface="Arial Unicode MS" pitchFamily="34" charset="-128"/>
              </a:rPr>
            </a:br>
            <a:r>
              <a:rPr lang="en-CA" sz="1400" b="1" smtClean="0">
                <a:latin typeface="Arial Unicode MS" pitchFamily="34" charset="-128"/>
              </a:rPr>
              <a:t>And the first thing we look for is the beauty within </a:t>
            </a:r>
            <a:br>
              <a:rPr lang="en-CA" sz="1400" b="1" smtClean="0">
                <a:latin typeface="Arial Unicode MS" pitchFamily="34" charset="-128"/>
              </a:rPr>
            </a:br>
            <a:r>
              <a:rPr lang="en-CA" sz="1400" b="1" smtClean="0">
                <a:latin typeface="Arial Unicode MS" pitchFamily="34" charset="-128"/>
              </a:rPr>
              <a:t>When the skies and the oceans are clean again </a:t>
            </a:r>
            <a:br>
              <a:rPr lang="en-CA" sz="1400" b="1" smtClean="0">
                <a:latin typeface="Arial Unicode MS" pitchFamily="34" charset="-128"/>
              </a:rPr>
            </a:br>
            <a:r>
              <a:rPr lang="en-CA" sz="1400" b="1" smtClean="0">
                <a:latin typeface="Arial Unicode MS" pitchFamily="34" charset="-128"/>
              </a:rPr>
              <a:t>Then we shall be free </a:t>
            </a:r>
            <a:br>
              <a:rPr lang="en-CA" sz="1400" b="1" smtClean="0">
                <a:latin typeface="Arial Unicode MS" pitchFamily="34" charset="-128"/>
              </a:rPr>
            </a:br>
            <a:r>
              <a:rPr lang="en-CA" sz="1400" b="1" smtClean="0">
                <a:latin typeface="Arial Unicode MS" pitchFamily="34" charset="-128"/>
              </a:rPr>
              <a:t/>
            </a:r>
            <a:br>
              <a:rPr lang="en-CA" sz="1400" b="1" smtClean="0">
                <a:latin typeface="Arial Unicode MS" pitchFamily="34" charset="-128"/>
              </a:rPr>
            </a:br>
            <a:r>
              <a:rPr lang="en-CA" sz="1400" b="1" smtClean="0">
                <a:latin typeface="Arial Unicode MS" pitchFamily="34" charset="-128"/>
              </a:rPr>
              <a:t>We shall be free </a:t>
            </a:r>
            <a:br>
              <a:rPr lang="en-CA" sz="1400" b="1" smtClean="0">
                <a:latin typeface="Arial Unicode MS" pitchFamily="34" charset="-128"/>
              </a:rPr>
            </a:br>
            <a:r>
              <a:rPr lang="en-CA" sz="1400" b="1" smtClean="0">
                <a:latin typeface="Arial Unicode MS" pitchFamily="34" charset="-128"/>
              </a:rPr>
              <a:t>We shall be free </a:t>
            </a:r>
            <a:br>
              <a:rPr lang="en-CA" sz="1400" b="1" smtClean="0">
                <a:latin typeface="Arial Unicode MS" pitchFamily="34" charset="-128"/>
              </a:rPr>
            </a:br>
            <a:r>
              <a:rPr lang="en-CA" sz="1400" b="1" smtClean="0">
                <a:latin typeface="Arial Unicode MS" pitchFamily="34" charset="-128"/>
              </a:rPr>
              <a:t>Stand straight, walk proud </a:t>
            </a:r>
            <a:br>
              <a:rPr lang="en-CA" sz="1400" b="1" smtClean="0">
                <a:latin typeface="Arial Unicode MS" pitchFamily="34" charset="-128"/>
              </a:rPr>
            </a:br>
            <a:r>
              <a:rPr lang="en-CA" sz="1400" b="1" smtClean="0">
                <a:latin typeface="Arial Unicode MS" pitchFamily="34" charset="-128"/>
              </a:rPr>
              <a:t>'Cause we shall be free </a:t>
            </a:r>
            <a:br>
              <a:rPr lang="en-CA" sz="1400" b="1" smtClean="0">
                <a:latin typeface="Arial Unicode MS" pitchFamily="34" charset="-128"/>
              </a:rPr>
            </a:br>
            <a:r>
              <a:rPr lang="en-CA" sz="1400" b="1" smtClean="0">
                <a:latin typeface="Arial Unicode MS" pitchFamily="34" charset="-128"/>
              </a:rPr>
              <a:t>When we're free to love anyone we choose </a:t>
            </a:r>
            <a:br>
              <a:rPr lang="en-CA" sz="1400" b="1" smtClean="0">
                <a:latin typeface="Arial Unicode MS" pitchFamily="34" charset="-128"/>
              </a:rPr>
            </a:br>
            <a:r>
              <a:rPr lang="en-CA" sz="1400" b="1" smtClean="0">
                <a:latin typeface="Arial Unicode MS" pitchFamily="34" charset="-128"/>
              </a:rPr>
              <a:t>When this world's big enough for all different views </a:t>
            </a:r>
            <a:br>
              <a:rPr lang="en-CA" sz="1400" b="1" smtClean="0">
                <a:latin typeface="Arial Unicode MS" pitchFamily="34" charset="-128"/>
              </a:rPr>
            </a:br>
            <a:r>
              <a:rPr lang="en-CA" sz="1400" b="1" smtClean="0">
                <a:latin typeface="Arial Unicode MS" pitchFamily="34" charset="-128"/>
              </a:rPr>
              <a:t>When we all can worship from our own kind of pew </a:t>
            </a:r>
            <a:br>
              <a:rPr lang="en-CA" sz="1400" b="1" smtClean="0">
                <a:latin typeface="Arial Unicode MS" pitchFamily="34" charset="-128"/>
              </a:rPr>
            </a:br>
            <a:r>
              <a:rPr lang="en-CA" sz="1400" b="1" smtClean="0">
                <a:latin typeface="Arial Unicode MS" pitchFamily="34" charset="-128"/>
              </a:rPr>
              <a:t>Then we shall be free </a:t>
            </a:r>
            <a:br>
              <a:rPr lang="en-CA" sz="1400" b="1" smtClean="0">
                <a:latin typeface="Arial Unicode MS" pitchFamily="34" charset="-128"/>
              </a:rPr>
            </a:br>
            <a:r>
              <a:rPr lang="en-CA" sz="1400" b="1" smtClean="0">
                <a:latin typeface="Arial Unicode MS" pitchFamily="34" charset="-128"/>
              </a:rPr>
              <a:t>We shall be free </a:t>
            </a:r>
          </a:p>
          <a:p>
            <a:pPr>
              <a:lnSpc>
                <a:spcPct val="80000"/>
              </a:lnSpc>
            </a:pPr>
            <a:endParaRPr lang="en-CA" sz="900" b="1" smtClean="0"/>
          </a:p>
          <a:p>
            <a:pPr>
              <a:lnSpc>
                <a:spcPct val="80000"/>
              </a:lnSpc>
            </a:pPr>
            <a:r>
              <a:rPr lang="en-CA" sz="900" b="1" smtClean="0">
                <a:hlinkClick r:id="rId2"/>
              </a:rPr>
              <a:t>http://video.google.com/videoplay?docid=1419784736758648402#</a:t>
            </a:r>
            <a:endParaRPr lang="en-CA" sz="900" b="1" smtClean="0"/>
          </a:p>
          <a:p>
            <a:pPr>
              <a:lnSpc>
                <a:spcPct val="80000"/>
              </a:lnSpc>
              <a:buFont typeface="Wingdings 2" pitchFamily="18" charset="2"/>
              <a:buNone/>
            </a:pPr>
            <a:endParaRPr lang="en-CA" sz="900" smtClean="0"/>
          </a:p>
        </p:txBody>
      </p:sp>
      <p:sp>
        <p:nvSpPr>
          <p:cNvPr id="36867" name="Text Box 4"/>
          <p:cNvSpPr txBox="1">
            <a:spLocks noChangeArrowheads="1"/>
          </p:cNvSpPr>
          <p:nvPr/>
        </p:nvSpPr>
        <p:spPr bwMode="auto">
          <a:xfrm>
            <a:off x="5334000" y="2209800"/>
            <a:ext cx="2895600" cy="366713"/>
          </a:xfrm>
          <a:prstGeom prst="rect">
            <a:avLst/>
          </a:prstGeom>
          <a:noFill/>
          <a:ln w="9525">
            <a:noFill/>
            <a:miter lim="800000"/>
            <a:headEnd/>
            <a:tailEnd/>
          </a:ln>
        </p:spPr>
        <p:txBody>
          <a:bodyPr>
            <a:spAutoFit/>
          </a:bodyPr>
          <a:lstStyle/>
          <a:p>
            <a:pPr>
              <a:spcBef>
                <a:spcPct val="50000"/>
              </a:spcBef>
            </a:pPr>
            <a:endParaRPr lang="en-CA"/>
          </a:p>
        </p:txBody>
      </p:sp>
      <p:sp>
        <p:nvSpPr>
          <p:cNvPr id="36868" name="Text Box 5"/>
          <p:cNvSpPr txBox="1">
            <a:spLocks noChangeArrowheads="1"/>
          </p:cNvSpPr>
          <p:nvPr/>
        </p:nvSpPr>
        <p:spPr bwMode="auto">
          <a:xfrm>
            <a:off x="4953000" y="1143000"/>
            <a:ext cx="3505200" cy="5197475"/>
          </a:xfrm>
          <a:prstGeom prst="rect">
            <a:avLst/>
          </a:prstGeom>
          <a:noFill/>
          <a:ln w="9525">
            <a:noFill/>
            <a:miter lim="800000"/>
            <a:headEnd/>
            <a:tailEnd/>
          </a:ln>
        </p:spPr>
        <p:txBody>
          <a:bodyPr>
            <a:spAutoFit/>
          </a:bodyPr>
          <a:lstStyle/>
          <a:p>
            <a:pPr>
              <a:spcBef>
                <a:spcPct val="50000"/>
              </a:spcBef>
            </a:pPr>
            <a:r>
              <a:rPr lang="en-CA" sz="1400" b="1"/>
              <a:t>We shall be free </a:t>
            </a:r>
            <a:br>
              <a:rPr lang="en-CA" sz="1400" b="1"/>
            </a:br>
            <a:r>
              <a:rPr lang="en-CA" sz="1400" b="1"/>
              <a:t>Have a little faith </a:t>
            </a:r>
            <a:br>
              <a:rPr lang="en-CA" sz="1400" b="1"/>
            </a:br>
            <a:r>
              <a:rPr lang="en-CA" sz="1400" b="1"/>
              <a:t>Hold out </a:t>
            </a:r>
            <a:br>
              <a:rPr lang="en-CA" sz="1400" b="1"/>
            </a:br>
            <a:r>
              <a:rPr lang="en-CA" sz="1400" b="1"/>
              <a:t>'Cause we shall be free </a:t>
            </a:r>
            <a:br>
              <a:rPr lang="en-CA" sz="1400" b="1"/>
            </a:br>
            <a:r>
              <a:rPr lang="en-CA" sz="1400" b="1"/>
              <a:t/>
            </a:r>
            <a:br>
              <a:rPr lang="en-CA" sz="1400" b="1"/>
            </a:br>
            <a:r>
              <a:rPr lang="en-CA" sz="1400" b="1"/>
              <a:t>And when money talks for the very last time </a:t>
            </a:r>
            <a:br>
              <a:rPr lang="en-CA" sz="1400" b="1"/>
            </a:br>
            <a:r>
              <a:rPr lang="en-CA" sz="1400" b="1"/>
              <a:t>And nobody walks a step behind </a:t>
            </a:r>
            <a:br>
              <a:rPr lang="en-CA" sz="1400" b="1"/>
            </a:br>
            <a:r>
              <a:rPr lang="en-CA" sz="1400" b="1"/>
              <a:t>When there's only one race and that's mankind </a:t>
            </a:r>
            <a:br>
              <a:rPr lang="en-CA" sz="1400" b="1"/>
            </a:br>
            <a:r>
              <a:rPr lang="en-CA" sz="1400" b="1"/>
              <a:t>Then we shall be free </a:t>
            </a:r>
            <a:br>
              <a:rPr lang="en-CA" sz="1400" b="1"/>
            </a:br>
            <a:r>
              <a:rPr lang="en-CA" sz="1400" b="1"/>
              <a:t/>
            </a:r>
            <a:br>
              <a:rPr lang="en-CA" sz="1400" b="1"/>
            </a:br>
            <a:r>
              <a:rPr lang="en-CA" sz="1400" b="1"/>
              <a:t>We shall be free </a:t>
            </a:r>
            <a:br>
              <a:rPr lang="en-CA" sz="1400" b="1"/>
            </a:br>
            <a:r>
              <a:rPr lang="en-CA" sz="1400" b="1"/>
              <a:t>We shall be free </a:t>
            </a:r>
            <a:br>
              <a:rPr lang="en-CA" sz="1400" b="1"/>
            </a:br>
            <a:r>
              <a:rPr lang="en-CA" sz="1400" b="1"/>
              <a:t>Stand straight, walk proud, have a little faith, hold out </a:t>
            </a:r>
            <a:br>
              <a:rPr lang="en-CA" sz="1400" b="1"/>
            </a:br>
            <a:r>
              <a:rPr lang="en-CA" sz="1400" b="1"/>
              <a:t>We shall be free </a:t>
            </a:r>
            <a:br>
              <a:rPr lang="en-CA" sz="1400" b="1"/>
            </a:br>
            <a:r>
              <a:rPr lang="en-CA" sz="1400" b="1"/>
              <a:t/>
            </a:r>
            <a:br>
              <a:rPr lang="en-CA" sz="1400" b="1"/>
            </a:br>
            <a:r>
              <a:rPr lang="en-CA" sz="1400" b="1"/>
              <a:t>We shall be free </a:t>
            </a:r>
            <a:br>
              <a:rPr lang="en-CA" sz="1400" b="1"/>
            </a:br>
            <a:r>
              <a:rPr lang="en-CA" sz="1400" b="1"/>
              <a:t>We shall be free </a:t>
            </a:r>
            <a:br>
              <a:rPr lang="en-CA" sz="1400" b="1"/>
            </a:br>
            <a:r>
              <a:rPr lang="en-CA" sz="1400" b="1"/>
              <a:t>Stand straight, have a little faith </a:t>
            </a:r>
            <a:br>
              <a:rPr lang="en-CA" sz="1400" b="1"/>
            </a:br>
            <a:r>
              <a:rPr lang="en-CA" sz="1400" b="1"/>
              <a:t/>
            </a:r>
            <a:br>
              <a:rPr lang="en-CA" sz="1400" b="1"/>
            </a:br>
            <a:r>
              <a:rPr lang="en-CA" sz="1400" b="1"/>
              <a:t>We shall be free </a:t>
            </a:r>
            <a:br>
              <a:rPr lang="en-CA" sz="1400" b="1"/>
            </a:br>
            <a:endParaRPr lang="en-CA" sz="1400"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Pollution: Tom Lehrer</a:t>
            </a:r>
          </a:p>
        </p:txBody>
      </p:sp>
      <p:sp>
        <p:nvSpPr>
          <p:cNvPr id="37890" name="Content Placeholder 2"/>
          <p:cNvSpPr>
            <a:spLocks noGrp="1"/>
          </p:cNvSpPr>
          <p:nvPr>
            <p:ph idx="1"/>
          </p:nvPr>
        </p:nvSpPr>
        <p:spPr/>
        <p:txBody>
          <a:bodyPr/>
          <a:lstStyle/>
          <a:p>
            <a:r>
              <a:rPr lang="en-US" sz="2400" smtClean="0"/>
              <a:t>Some protest songs might also include satire.</a:t>
            </a:r>
          </a:p>
          <a:p>
            <a:r>
              <a:rPr lang="en-US" sz="2400" smtClean="0"/>
              <a:t>Satire is a “</a:t>
            </a:r>
            <a:r>
              <a:rPr lang="en-CA" sz="2400" smtClean="0"/>
              <a:t>literary technique of writing or art which principally ridicules its subject often as an intended means of provoking or preventing change. Humour is often used to aid this.” (</a:t>
            </a:r>
            <a:r>
              <a:rPr lang="en-CA" sz="2400" smtClean="0">
                <a:hlinkClick r:id="rId2"/>
              </a:rPr>
              <a:t>en.wiktionary.org/wiki/satire</a:t>
            </a:r>
            <a:r>
              <a:rPr lang="en-CA" sz="2400" smtClean="0"/>
              <a:t> )</a:t>
            </a:r>
          </a:p>
          <a:p>
            <a:r>
              <a:rPr lang="en-US" sz="2400" smtClean="0"/>
              <a:t>Tom Lehrer’s song ‘Pollution’ talks about how America is polluted and it is affecting the health of its people.</a:t>
            </a:r>
          </a:p>
          <a:p>
            <a:r>
              <a:rPr lang="en-US" sz="2400" smtClean="0"/>
              <a:t>The lyrics for his song are written in a funny manner to catch the attention of the viewer/listener. It is also very catchy!</a:t>
            </a:r>
          </a:p>
          <a:p>
            <a:r>
              <a:rPr lang="en-CA" smtClean="0">
                <a:hlinkClick r:id="rId3"/>
              </a:rPr>
              <a:t>http://www.youtube.com/watch?v=r1WiAA2QW6E&amp;safety_mode=true&amp;persist_safety_mode=1</a:t>
            </a:r>
            <a:endParaRPr lang="en-CA" smtClean="0"/>
          </a:p>
          <a:p>
            <a:pPr>
              <a:buFont typeface="Wingdings 2" pitchFamily="18" charset="2"/>
              <a:buNone/>
            </a:pPr>
            <a:endParaRPr lang="en-CA" sz="2400" smtClean="0"/>
          </a:p>
          <a:p>
            <a:endParaRPr lang="en-CA" sz="2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 Concrete Angel: A Protest Song About Child Abuse</a:t>
            </a:r>
          </a:p>
        </p:txBody>
      </p:sp>
      <p:sp>
        <p:nvSpPr>
          <p:cNvPr id="3" name="Content Placeholder 2"/>
          <p:cNvSpPr>
            <a:spLocks noGrp="1"/>
          </p:cNvSpPr>
          <p:nvPr>
            <p:ph idx="1"/>
          </p:nvPr>
        </p:nvSpPr>
        <p:spPr/>
        <p:txBody>
          <a:bodyPr/>
          <a:lstStyle/>
          <a:p>
            <a:pPr>
              <a:defRPr/>
            </a:pPr>
            <a:r>
              <a:rPr lang="en-US" dirty="0" smtClean="0">
                <a:latin typeface="+mj-lt"/>
              </a:rPr>
              <a:t>Concrete Angel by Martina McBride is clearly a song about child abuse.</a:t>
            </a:r>
          </a:p>
          <a:p>
            <a:pPr>
              <a:defRPr/>
            </a:pPr>
            <a:r>
              <a:rPr lang="en-US" dirty="0" smtClean="0">
                <a:latin typeface="+mj-lt"/>
              </a:rPr>
              <a:t>In the song, she talks about a girl who has to hide her bruises and scratches when she goes to school</a:t>
            </a:r>
          </a:p>
          <a:p>
            <a:pPr>
              <a:defRPr/>
            </a:pPr>
            <a:r>
              <a:rPr lang="en-US" dirty="0" smtClean="0">
                <a:latin typeface="+mj-lt"/>
              </a:rPr>
              <a:t>The words ‘Concrete Angel’ serve as a metaphor, meaning that this girl can take so much pain she is almost like concrete and she is an angel for not reacting with anger and violence.</a:t>
            </a:r>
          </a:p>
          <a:p>
            <a:pPr>
              <a:defRPr/>
            </a:pPr>
            <a:r>
              <a:rPr lang="en-US" dirty="0" smtClean="0">
                <a:latin typeface="+mj-lt"/>
                <a:hlinkClick r:id="rId2"/>
              </a:rPr>
              <a:t>http://www.youtube.com/watch?v=KtNYA4pAGjI&amp;safety_mode=true&amp;persist_safety_mode=1</a:t>
            </a:r>
            <a:endParaRPr lang="en-US" dirty="0" smtClean="0">
              <a:latin typeface="+mj-lt"/>
            </a:endParaRPr>
          </a:p>
          <a:p>
            <a:pPr>
              <a:defRPr/>
            </a:pPr>
            <a:endParaRPr lang="en-US"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457200" y="457200"/>
            <a:ext cx="3733800" cy="4343400"/>
          </a:xfrm>
        </p:spPr>
        <p:txBody>
          <a:bodyPr/>
          <a:lstStyle/>
          <a:p>
            <a:r>
              <a:rPr lang="en-US" sz="1600" smtClean="0"/>
              <a:t>She walks to school with the lunch she packed</a:t>
            </a:r>
            <a:br>
              <a:rPr lang="en-US" sz="1600" smtClean="0"/>
            </a:br>
            <a:r>
              <a:rPr lang="en-US" sz="1600" smtClean="0"/>
              <a:t>Nobody knows what she's holding back</a:t>
            </a:r>
            <a:br>
              <a:rPr lang="en-US" sz="1600" smtClean="0"/>
            </a:br>
            <a:r>
              <a:rPr lang="en-US" sz="1600" smtClean="0"/>
              <a:t>Wearing the same dress she wore yesterday, she hides the bruises with linen and lace</a:t>
            </a:r>
            <a:br>
              <a:rPr lang="en-US" sz="1600" smtClean="0"/>
            </a:br>
            <a:r>
              <a:rPr lang="en-US" sz="1600" smtClean="0"/>
              <a:t>Oooh</a:t>
            </a:r>
            <a:br>
              <a:rPr lang="en-US" sz="1600" smtClean="0"/>
            </a:br>
            <a:r>
              <a:rPr lang="en-US" sz="1600" smtClean="0"/>
              <a:t>The teacher wonders, but she doesn't ask</a:t>
            </a:r>
            <a:br>
              <a:rPr lang="en-US" sz="1600" smtClean="0"/>
            </a:br>
            <a:r>
              <a:rPr lang="en-US" sz="1600" smtClean="0"/>
              <a:t>It's hard to see the pain behind the mask</a:t>
            </a:r>
            <a:br>
              <a:rPr lang="en-US" sz="1600" smtClean="0"/>
            </a:br>
            <a:r>
              <a:rPr lang="en-US" sz="1600" smtClean="0"/>
              <a:t>Bearing the burden of a secret storm</a:t>
            </a:r>
            <a:br>
              <a:rPr lang="en-US" sz="1600" smtClean="0"/>
            </a:br>
            <a:r>
              <a:rPr lang="en-US" sz="1600" smtClean="0"/>
              <a:t>Sometimes she wishes she was never born</a:t>
            </a:r>
            <a:br>
              <a:rPr lang="en-US" sz="1600" smtClean="0"/>
            </a:br>
            <a:r>
              <a:rPr lang="en-US" sz="1600" smtClean="0"/>
              <a:t/>
            </a:r>
            <a:br>
              <a:rPr lang="en-US" sz="1600" smtClean="0"/>
            </a:br>
            <a:r>
              <a:rPr lang="en-US" sz="1600" smtClean="0"/>
              <a:t>Somebody cries in the middle of the night</a:t>
            </a:r>
          </a:p>
          <a:p>
            <a:r>
              <a:rPr lang="en-US" sz="1600" smtClean="0"/>
              <a:t>Through the wind and the rain</a:t>
            </a:r>
            <a:br>
              <a:rPr lang="en-US" sz="1600" smtClean="0"/>
            </a:br>
            <a:r>
              <a:rPr lang="en-US" sz="1600" smtClean="0"/>
              <a:t>She stands hard as a stone</a:t>
            </a:r>
            <a:br>
              <a:rPr lang="en-US" sz="1600" smtClean="0"/>
            </a:br>
            <a:r>
              <a:rPr lang="en-US" sz="1600" smtClean="0"/>
              <a:t>In a world that she can't rise above</a:t>
            </a:r>
            <a:br>
              <a:rPr lang="en-US" sz="1600" smtClean="0"/>
            </a:br>
            <a:r>
              <a:rPr lang="en-US" sz="1600" smtClean="0"/>
              <a:t>But her dreams give her wings</a:t>
            </a:r>
            <a:br>
              <a:rPr lang="en-US" sz="1600" smtClean="0"/>
            </a:br>
            <a:r>
              <a:rPr lang="en-US" sz="1600" smtClean="0"/>
              <a:t>And she flies to a place</a:t>
            </a:r>
            <a:br>
              <a:rPr lang="en-US" sz="1600" smtClean="0"/>
            </a:br>
            <a:r>
              <a:rPr lang="en-US" sz="1600" smtClean="0"/>
              <a:t>Where she's loved</a:t>
            </a:r>
            <a:br>
              <a:rPr lang="en-US" sz="1600" smtClean="0"/>
            </a:br>
            <a:r>
              <a:rPr lang="en-US" sz="1600" smtClean="0"/>
              <a:t>Concrete Angel</a:t>
            </a:r>
            <a:br>
              <a:rPr lang="en-US" sz="1600" smtClean="0"/>
            </a:br>
            <a:r>
              <a:rPr lang="en-US" sz="1600" smtClean="0"/>
              <a:t/>
            </a:r>
            <a:br>
              <a:rPr lang="en-US" sz="1600" smtClean="0"/>
            </a:br>
            <a:r>
              <a:rPr lang="en-US" sz="1600" smtClean="0"/>
              <a:t/>
            </a:r>
            <a:br>
              <a:rPr lang="en-US" sz="1600" smtClean="0"/>
            </a:br>
            <a:r>
              <a:rPr lang="en-US" sz="1600" smtClean="0"/>
              <a:t/>
            </a:r>
            <a:br>
              <a:rPr lang="en-US" sz="1600" smtClean="0"/>
            </a:br>
            <a:endParaRPr lang="en-US" sz="1600" smtClean="0"/>
          </a:p>
        </p:txBody>
      </p:sp>
      <p:sp>
        <p:nvSpPr>
          <p:cNvPr id="39938" name="TextBox 4"/>
          <p:cNvSpPr txBox="1">
            <a:spLocks noChangeArrowheads="1"/>
          </p:cNvSpPr>
          <p:nvPr/>
        </p:nvSpPr>
        <p:spPr bwMode="auto">
          <a:xfrm>
            <a:off x="5257800" y="228600"/>
            <a:ext cx="3352800" cy="6740525"/>
          </a:xfrm>
          <a:prstGeom prst="rect">
            <a:avLst/>
          </a:prstGeom>
          <a:noFill/>
          <a:ln w="9525">
            <a:noFill/>
            <a:miter lim="800000"/>
            <a:headEnd/>
            <a:tailEnd/>
          </a:ln>
        </p:spPr>
        <p:txBody>
          <a:bodyPr>
            <a:spAutoFit/>
          </a:bodyPr>
          <a:lstStyle/>
          <a:p>
            <a:r>
              <a:rPr lang="en-US" sz="1600"/>
              <a:t>The neigbors hear, but they turn out the lights</a:t>
            </a:r>
            <a:br>
              <a:rPr lang="en-US" sz="1600"/>
            </a:br>
            <a:r>
              <a:rPr lang="en-US" sz="1600"/>
              <a:t>A fragile soul caught in the hands of fate</a:t>
            </a:r>
            <a:br>
              <a:rPr lang="en-US" sz="1600"/>
            </a:br>
            <a:r>
              <a:rPr lang="en-US" sz="1600"/>
              <a:t>When morning comes, it'll be too late</a:t>
            </a:r>
            <a:br>
              <a:rPr lang="en-US" sz="1600"/>
            </a:br>
            <a:r>
              <a:rPr lang="en-US" sz="1600"/>
              <a:t>Through the wind and the rain</a:t>
            </a:r>
            <a:br>
              <a:rPr lang="en-US" sz="1600"/>
            </a:br>
            <a:r>
              <a:rPr lang="en-US" sz="1600"/>
              <a:t>She stands hard as a stone</a:t>
            </a:r>
            <a:br>
              <a:rPr lang="en-US" sz="1600"/>
            </a:br>
            <a:r>
              <a:rPr lang="en-US" sz="1600"/>
              <a:t>In a world that she can't rise above</a:t>
            </a:r>
            <a:br>
              <a:rPr lang="en-US" sz="1600"/>
            </a:br>
            <a:r>
              <a:rPr lang="en-US" sz="1600"/>
              <a:t>But her dreams give her wings</a:t>
            </a:r>
            <a:br>
              <a:rPr lang="en-US" sz="1600"/>
            </a:br>
            <a:r>
              <a:rPr lang="en-US" sz="1600"/>
              <a:t>And she flies to a place</a:t>
            </a:r>
            <a:br>
              <a:rPr lang="en-US" sz="1600"/>
            </a:br>
            <a:r>
              <a:rPr lang="en-US" sz="1600"/>
              <a:t>Where she's loved</a:t>
            </a:r>
            <a:br>
              <a:rPr lang="en-US" sz="1600"/>
            </a:br>
            <a:r>
              <a:rPr lang="en-US" sz="1600"/>
              <a:t>Concrete Angel</a:t>
            </a:r>
            <a:br>
              <a:rPr lang="en-US" sz="1600"/>
            </a:br>
            <a:r>
              <a:rPr lang="en-US" sz="1600"/>
              <a:t>A statue stands in a shaded place</a:t>
            </a:r>
            <a:br>
              <a:rPr lang="en-US" sz="1600"/>
            </a:br>
            <a:r>
              <a:rPr lang="en-US" sz="1600"/>
              <a:t>An angel girl with an upturned face</a:t>
            </a:r>
            <a:br>
              <a:rPr lang="en-US" sz="1600"/>
            </a:br>
            <a:r>
              <a:rPr lang="en-US" sz="1600"/>
              <a:t>A name is written on a polished rock</a:t>
            </a:r>
            <a:br>
              <a:rPr lang="en-US" sz="1600"/>
            </a:br>
            <a:r>
              <a:rPr lang="en-US" sz="1600"/>
              <a:t>A broken heart that the world forgot</a:t>
            </a:r>
            <a:br>
              <a:rPr lang="en-US" sz="1600"/>
            </a:br>
            <a:r>
              <a:rPr lang="en-US" sz="1600"/>
              <a:t/>
            </a:r>
            <a:br>
              <a:rPr lang="en-US" sz="1600"/>
            </a:br>
            <a:r>
              <a:rPr lang="en-US" sz="1600"/>
              <a:t>Through the wind and the rain</a:t>
            </a:r>
            <a:br>
              <a:rPr lang="en-US" sz="1600"/>
            </a:br>
            <a:r>
              <a:rPr lang="en-US" sz="1600"/>
              <a:t>She stands hard as a stone</a:t>
            </a:r>
            <a:br>
              <a:rPr lang="en-US" sz="1600"/>
            </a:br>
            <a:r>
              <a:rPr lang="en-US" sz="1600"/>
              <a:t>In a world that she can't rise above</a:t>
            </a:r>
            <a:br>
              <a:rPr lang="en-US" sz="1600"/>
            </a:br>
            <a:r>
              <a:rPr lang="en-US" sz="1600"/>
              <a:t>But her dreams give her wings</a:t>
            </a:r>
            <a:br>
              <a:rPr lang="en-US" sz="1600"/>
            </a:br>
            <a:r>
              <a:rPr lang="en-US" sz="1600"/>
              <a:t>And she flies to a place</a:t>
            </a:r>
            <a:br>
              <a:rPr lang="en-US" sz="1600"/>
            </a:br>
            <a:r>
              <a:rPr lang="en-US" sz="1600"/>
              <a:t>Where she's loved</a:t>
            </a:r>
            <a:br>
              <a:rPr lang="en-US" sz="1600"/>
            </a:br>
            <a:r>
              <a:rPr lang="en-US" sz="1600"/>
              <a:t>Concrete Angel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r>
              <a:rPr lang="en-US" sz="4600" smtClean="0"/>
              <a:t>Protest Songs About Domestic Abuse</a:t>
            </a:r>
            <a:endParaRPr lang="en-CA" sz="4600" smtClean="0"/>
          </a:p>
        </p:txBody>
      </p:sp>
      <p:sp>
        <p:nvSpPr>
          <p:cNvPr id="52227" name="Rectangle 3"/>
          <p:cNvSpPr>
            <a:spLocks noGrp="1"/>
          </p:cNvSpPr>
          <p:nvPr>
            <p:ph type="body" idx="1"/>
          </p:nvPr>
        </p:nvSpPr>
        <p:spPr/>
        <p:txBody>
          <a:bodyPr/>
          <a:lstStyle/>
          <a:p>
            <a:r>
              <a:rPr lang="en-US" smtClean="0"/>
              <a:t>Some songs are written about domestic violence.</a:t>
            </a:r>
          </a:p>
          <a:p>
            <a:r>
              <a:rPr lang="en-US" smtClean="0"/>
              <a:t>Domestic violence is violence in a relationship. It can include physical or mental abuse. </a:t>
            </a:r>
          </a:p>
          <a:p>
            <a:r>
              <a:rPr lang="en-US" smtClean="0"/>
              <a:t>Tracy Chapman’s ‘Behind the Wall’ talks about the unfortunate events that occur during domestic abuse.</a:t>
            </a:r>
          </a:p>
          <a:p>
            <a:r>
              <a:rPr lang="en-US" smtClean="0"/>
              <a:t>Why is this song sung acappella (with no music)?</a:t>
            </a:r>
          </a:p>
          <a:p>
            <a:r>
              <a:rPr lang="en-CA" smtClean="0">
                <a:hlinkClick r:id="rId2"/>
              </a:rPr>
              <a:t>http://www.youtube.com/watch?v=1iUoqTaowaI&amp;safety_mode=true&amp;persist_safety_mode=1</a:t>
            </a:r>
            <a:endParaRPr lang="en-CA" smtClean="0"/>
          </a:p>
          <a:p>
            <a:pPr>
              <a:buFont typeface="Wingdings 2" pitchFamily="18" charset="2"/>
              <a:buNone/>
            </a:pPr>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p:cNvSpPr>
          <p:nvPr>
            <p:ph type="body" idx="1"/>
          </p:nvPr>
        </p:nvSpPr>
        <p:spPr>
          <a:xfrm>
            <a:off x="533400" y="838200"/>
            <a:ext cx="3657600" cy="5638800"/>
          </a:xfrm>
        </p:spPr>
        <p:txBody>
          <a:bodyPr/>
          <a:lstStyle/>
          <a:p>
            <a:pPr>
              <a:lnSpc>
                <a:spcPct val="80000"/>
              </a:lnSpc>
            </a:pPr>
            <a:r>
              <a:rPr lang="en-CA" sz="1600" smtClean="0">
                <a:latin typeface="Arial" charset="0"/>
              </a:rPr>
              <a:t>Last night I heard the screaming </a:t>
            </a:r>
            <a:br>
              <a:rPr lang="en-CA" sz="1600" smtClean="0">
                <a:latin typeface="Arial" charset="0"/>
              </a:rPr>
            </a:br>
            <a:r>
              <a:rPr lang="en-CA" sz="1600" smtClean="0">
                <a:latin typeface="Arial" charset="0"/>
              </a:rPr>
              <a:t>Loud voices behind the wall </a:t>
            </a:r>
            <a:br>
              <a:rPr lang="en-CA" sz="1600" smtClean="0">
                <a:latin typeface="Arial" charset="0"/>
              </a:rPr>
            </a:br>
            <a:r>
              <a:rPr lang="en-CA" sz="1600" smtClean="0">
                <a:latin typeface="Arial" charset="0"/>
              </a:rPr>
              <a:t>Another sleepless night for me </a:t>
            </a:r>
            <a:br>
              <a:rPr lang="en-CA" sz="1600" smtClean="0">
                <a:latin typeface="Arial" charset="0"/>
              </a:rPr>
            </a:br>
            <a:r>
              <a:rPr lang="en-CA" sz="1600" smtClean="0">
                <a:latin typeface="Arial" charset="0"/>
              </a:rPr>
              <a:t>It won't do no good to call </a:t>
            </a:r>
            <a:br>
              <a:rPr lang="en-CA" sz="1600" smtClean="0">
                <a:latin typeface="Arial" charset="0"/>
              </a:rPr>
            </a:br>
            <a:r>
              <a:rPr lang="en-CA" sz="1600" smtClean="0">
                <a:latin typeface="Arial" charset="0"/>
              </a:rPr>
              <a:t>The police </a:t>
            </a:r>
            <a:br>
              <a:rPr lang="en-CA" sz="1600" smtClean="0">
                <a:latin typeface="Arial" charset="0"/>
              </a:rPr>
            </a:br>
            <a:r>
              <a:rPr lang="en-CA" sz="1600" smtClean="0">
                <a:latin typeface="Arial" charset="0"/>
              </a:rPr>
              <a:t>Always come late</a:t>
            </a:r>
            <a:br>
              <a:rPr lang="en-CA" sz="1600" smtClean="0">
                <a:latin typeface="Arial" charset="0"/>
              </a:rPr>
            </a:br>
            <a:r>
              <a:rPr lang="en-CA" sz="1600" smtClean="0">
                <a:latin typeface="Arial" charset="0"/>
              </a:rPr>
              <a:t>If they come at all</a:t>
            </a:r>
            <a:br>
              <a:rPr lang="en-CA" sz="1600" smtClean="0">
                <a:latin typeface="Arial" charset="0"/>
              </a:rPr>
            </a:br>
            <a:r>
              <a:rPr lang="en-CA" sz="1600" smtClean="0">
                <a:latin typeface="Arial" charset="0"/>
              </a:rPr>
              <a:t/>
            </a:r>
            <a:br>
              <a:rPr lang="en-CA" sz="1600" smtClean="0">
                <a:latin typeface="Arial" charset="0"/>
              </a:rPr>
            </a:br>
            <a:r>
              <a:rPr lang="en-CA" sz="1600" smtClean="0">
                <a:latin typeface="Arial" charset="0"/>
              </a:rPr>
              <a:t>Last night I heard the screaming </a:t>
            </a:r>
            <a:br>
              <a:rPr lang="en-CA" sz="1600" smtClean="0">
                <a:latin typeface="Arial" charset="0"/>
              </a:rPr>
            </a:br>
            <a:r>
              <a:rPr lang="en-CA" sz="1600" smtClean="0">
                <a:latin typeface="Arial" charset="0"/>
              </a:rPr>
              <a:t>Loud voices behind the wall </a:t>
            </a:r>
            <a:br>
              <a:rPr lang="en-CA" sz="1600" smtClean="0">
                <a:latin typeface="Arial" charset="0"/>
              </a:rPr>
            </a:br>
            <a:r>
              <a:rPr lang="en-CA" sz="1600" smtClean="0">
                <a:latin typeface="Arial" charset="0"/>
              </a:rPr>
              <a:t>Another sleepless night for me </a:t>
            </a:r>
            <a:br>
              <a:rPr lang="en-CA" sz="1600" smtClean="0">
                <a:latin typeface="Arial" charset="0"/>
              </a:rPr>
            </a:br>
            <a:r>
              <a:rPr lang="en-CA" sz="1600" smtClean="0">
                <a:latin typeface="Arial" charset="0"/>
              </a:rPr>
              <a:t>It won't do no good to call </a:t>
            </a:r>
            <a:br>
              <a:rPr lang="en-CA" sz="1600" smtClean="0">
                <a:latin typeface="Arial" charset="0"/>
              </a:rPr>
            </a:br>
            <a:r>
              <a:rPr lang="en-CA" sz="1600" smtClean="0">
                <a:latin typeface="Arial" charset="0"/>
              </a:rPr>
              <a:t>The police </a:t>
            </a:r>
            <a:br>
              <a:rPr lang="en-CA" sz="1600" smtClean="0">
                <a:latin typeface="Arial" charset="0"/>
              </a:rPr>
            </a:br>
            <a:r>
              <a:rPr lang="en-CA" sz="1600" smtClean="0">
                <a:latin typeface="Arial" charset="0"/>
              </a:rPr>
              <a:t>Always come late</a:t>
            </a:r>
            <a:br>
              <a:rPr lang="en-CA" sz="1600" smtClean="0">
                <a:latin typeface="Arial" charset="0"/>
              </a:rPr>
            </a:br>
            <a:r>
              <a:rPr lang="en-CA" sz="1600" smtClean="0">
                <a:latin typeface="Arial" charset="0"/>
              </a:rPr>
              <a:t>If they come at all </a:t>
            </a:r>
            <a:br>
              <a:rPr lang="en-CA" sz="1600" smtClean="0">
                <a:latin typeface="Arial" charset="0"/>
              </a:rPr>
            </a:br>
            <a:r>
              <a:rPr lang="en-CA" sz="1600" smtClean="0">
                <a:latin typeface="Arial" charset="0"/>
              </a:rPr>
              <a:t/>
            </a:r>
            <a:br>
              <a:rPr lang="en-CA" sz="1600" smtClean="0">
                <a:latin typeface="Arial" charset="0"/>
              </a:rPr>
            </a:br>
            <a:r>
              <a:rPr lang="en-CA" sz="1600" smtClean="0">
                <a:latin typeface="Arial" charset="0"/>
              </a:rPr>
              <a:t>And when they arrive </a:t>
            </a:r>
            <a:br>
              <a:rPr lang="en-CA" sz="1600" smtClean="0">
                <a:latin typeface="Arial" charset="0"/>
              </a:rPr>
            </a:br>
            <a:r>
              <a:rPr lang="en-CA" sz="1600" smtClean="0">
                <a:latin typeface="Arial" charset="0"/>
              </a:rPr>
              <a:t>They say they can't interfear </a:t>
            </a:r>
            <a:br>
              <a:rPr lang="en-CA" sz="1600" smtClean="0">
                <a:latin typeface="Arial" charset="0"/>
              </a:rPr>
            </a:br>
            <a:r>
              <a:rPr lang="en-CA" sz="1600" smtClean="0">
                <a:latin typeface="Arial" charset="0"/>
              </a:rPr>
              <a:t>With domestic affairs </a:t>
            </a:r>
            <a:br>
              <a:rPr lang="en-CA" sz="1600" smtClean="0">
                <a:latin typeface="Arial" charset="0"/>
              </a:rPr>
            </a:br>
            <a:r>
              <a:rPr lang="en-CA" sz="1600" smtClean="0">
                <a:latin typeface="Arial" charset="0"/>
              </a:rPr>
              <a:t>Between a man and his wife </a:t>
            </a:r>
            <a:br>
              <a:rPr lang="en-CA" sz="1600" smtClean="0">
                <a:latin typeface="Arial" charset="0"/>
              </a:rPr>
            </a:br>
            <a:r>
              <a:rPr lang="en-CA" sz="1600" smtClean="0">
                <a:latin typeface="Arial" charset="0"/>
              </a:rPr>
              <a:t>And as they walk out the door </a:t>
            </a:r>
            <a:br>
              <a:rPr lang="en-CA" sz="1600" smtClean="0">
                <a:latin typeface="Arial" charset="0"/>
              </a:rPr>
            </a:br>
            <a:r>
              <a:rPr lang="en-CA" sz="1600" smtClean="0">
                <a:latin typeface="Arial" charset="0"/>
              </a:rPr>
              <a:t>The tears well up in her eyes </a:t>
            </a:r>
            <a:br>
              <a:rPr lang="en-CA" sz="1600" smtClean="0">
                <a:latin typeface="Arial" charset="0"/>
              </a:rPr>
            </a:br>
            <a:r>
              <a:rPr lang="en-CA" sz="1600" smtClean="0"/>
              <a:t/>
            </a:r>
            <a:br>
              <a:rPr lang="en-CA" sz="1600" smtClean="0"/>
            </a:br>
            <a:endParaRPr lang="en-CA" sz="1600" smtClean="0"/>
          </a:p>
        </p:txBody>
      </p:sp>
      <p:sp>
        <p:nvSpPr>
          <p:cNvPr id="53252" name="Text Box 4"/>
          <p:cNvSpPr txBox="1">
            <a:spLocks noChangeArrowheads="1"/>
          </p:cNvSpPr>
          <p:nvPr/>
        </p:nvSpPr>
        <p:spPr bwMode="auto">
          <a:xfrm>
            <a:off x="4800600" y="838200"/>
            <a:ext cx="3810000" cy="4886325"/>
          </a:xfrm>
          <a:prstGeom prst="rect">
            <a:avLst/>
          </a:prstGeom>
          <a:noFill/>
          <a:ln w="9525">
            <a:noFill/>
            <a:miter lim="800000"/>
            <a:headEnd/>
            <a:tailEnd/>
          </a:ln>
          <a:effectLst/>
        </p:spPr>
        <p:txBody>
          <a:bodyPr>
            <a:spAutoFit/>
          </a:bodyPr>
          <a:lstStyle/>
          <a:p>
            <a:pPr eaLnBrk="0" hangingPunct="0">
              <a:lnSpc>
                <a:spcPct val="80000"/>
              </a:lnSpc>
              <a:spcBef>
                <a:spcPct val="20000"/>
              </a:spcBef>
              <a:buClr>
                <a:srgbClr val="0BD0D9"/>
              </a:buClr>
              <a:buSzPct val="95000"/>
              <a:buFont typeface="Wingdings 2" pitchFamily="18" charset="2"/>
              <a:buChar char=""/>
            </a:pPr>
            <a:r>
              <a:rPr lang="en-CA"/>
              <a:t>Last night I heard the screaming </a:t>
            </a:r>
            <a:br>
              <a:rPr lang="en-CA"/>
            </a:br>
            <a:r>
              <a:rPr lang="en-CA"/>
              <a:t>Then a silence that chilled my soul </a:t>
            </a:r>
            <a:br>
              <a:rPr lang="en-CA"/>
            </a:br>
            <a:r>
              <a:rPr lang="en-CA"/>
              <a:t>Prayed that I was dreaming </a:t>
            </a:r>
            <a:br>
              <a:rPr lang="en-CA"/>
            </a:br>
            <a:r>
              <a:rPr lang="en-CA"/>
              <a:t>When I saw the ambulance in the road </a:t>
            </a:r>
            <a:br>
              <a:rPr lang="en-CA"/>
            </a:br>
            <a:r>
              <a:rPr lang="en-CA"/>
              <a:t/>
            </a:r>
            <a:br>
              <a:rPr lang="en-CA"/>
            </a:br>
            <a:r>
              <a:rPr lang="en-CA"/>
              <a:t>And the policeman said </a:t>
            </a:r>
            <a:br>
              <a:rPr lang="en-CA"/>
            </a:br>
            <a:r>
              <a:rPr lang="en-CA"/>
              <a:t>"I'm here to keep the peace. </a:t>
            </a:r>
            <a:br>
              <a:rPr lang="en-CA"/>
            </a:br>
            <a:r>
              <a:rPr lang="en-CA"/>
              <a:t>Will the crowd disperse? </a:t>
            </a:r>
            <a:br>
              <a:rPr lang="en-CA"/>
            </a:br>
            <a:r>
              <a:rPr lang="en-CA"/>
              <a:t>I think we all could use some sleep." </a:t>
            </a:r>
            <a:br>
              <a:rPr lang="en-CA"/>
            </a:br>
            <a:r>
              <a:rPr lang="en-CA"/>
              <a:t/>
            </a:r>
            <a:br>
              <a:rPr lang="en-CA"/>
            </a:br>
            <a:r>
              <a:rPr lang="en-CA"/>
              <a:t>Last night I heard the screaming </a:t>
            </a:r>
            <a:br>
              <a:rPr lang="en-CA"/>
            </a:br>
            <a:r>
              <a:rPr lang="en-CA"/>
              <a:t>Loud voices behind the wall </a:t>
            </a:r>
            <a:br>
              <a:rPr lang="en-CA"/>
            </a:br>
            <a:r>
              <a:rPr lang="en-CA"/>
              <a:t>Another sleepless night for me </a:t>
            </a:r>
            <a:br>
              <a:rPr lang="en-CA"/>
            </a:br>
            <a:r>
              <a:rPr lang="en-CA"/>
              <a:t>It won't do no good to call </a:t>
            </a:r>
            <a:br>
              <a:rPr lang="en-CA"/>
            </a:br>
            <a:r>
              <a:rPr lang="en-CA"/>
              <a:t>The police </a:t>
            </a:r>
            <a:br>
              <a:rPr lang="en-CA"/>
            </a:br>
            <a:r>
              <a:rPr lang="en-CA"/>
              <a:t>Always come late</a:t>
            </a:r>
            <a:br>
              <a:rPr lang="en-CA"/>
            </a:br>
            <a:r>
              <a:rPr lang="en-CA"/>
              <a:t>If they come at all</a:t>
            </a:r>
            <a:br>
              <a:rPr lang="en-CA"/>
            </a:br>
            <a:endParaRPr lang="en-CA"/>
          </a:p>
          <a:p>
            <a:pPr>
              <a:spcBef>
                <a:spcPct val="50000"/>
              </a:spcBef>
            </a:pPr>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dirty="0" smtClean="0"/>
              <a:t>Evaluation for this Unit</a:t>
            </a:r>
          </a:p>
        </p:txBody>
      </p:sp>
      <p:sp>
        <p:nvSpPr>
          <p:cNvPr id="15362" name="Content Placeholder 2"/>
          <p:cNvSpPr>
            <a:spLocks noGrp="1"/>
          </p:cNvSpPr>
          <p:nvPr>
            <p:ph idx="1"/>
          </p:nvPr>
        </p:nvSpPr>
        <p:spPr/>
        <p:txBody>
          <a:bodyPr/>
          <a:lstStyle/>
          <a:p>
            <a:pPr eaLnBrk="1" hangingPunct="1"/>
            <a:r>
              <a:rPr lang="en-US" smtClean="0"/>
              <a:t>Unit Test</a:t>
            </a:r>
          </a:p>
          <a:p>
            <a:pPr eaLnBrk="1" hangingPunct="1"/>
            <a:r>
              <a:rPr lang="en-US" smtClean="0"/>
              <a:t>Project (you will be given options to choose from)</a:t>
            </a:r>
          </a:p>
          <a:p>
            <a:pPr eaLnBrk="1" hangingPunct="1"/>
            <a:r>
              <a:rPr lang="en-US" smtClean="0"/>
              <a:t>Listening/Participation</a:t>
            </a:r>
          </a:p>
          <a:p>
            <a:pPr eaLnBrk="1" hangingPunct="1"/>
            <a:r>
              <a:rPr lang="en-US" smtClean="0"/>
              <a:t>Journal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tracy_chapman"/>
          <p:cNvPicPr>
            <a:picLocks noChangeAspect="1" noChangeArrowheads="1"/>
          </p:cNvPicPr>
          <p:nvPr/>
        </p:nvPicPr>
        <p:blipFill>
          <a:blip r:embed="rId2" cstate="print"/>
          <a:srcRect/>
          <a:stretch>
            <a:fillRect/>
          </a:stretch>
        </p:blipFill>
        <p:spPr bwMode="auto">
          <a:xfrm>
            <a:off x="2133600" y="990600"/>
            <a:ext cx="4676775" cy="4724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smtClean="0"/>
              <a:t>I’m Okay – Christina Aguilera</a:t>
            </a:r>
            <a:endParaRPr lang="en-CA" smtClean="0"/>
          </a:p>
        </p:txBody>
      </p:sp>
      <p:sp>
        <p:nvSpPr>
          <p:cNvPr id="55299" name="Rectangle 3"/>
          <p:cNvSpPr>
            <a:spLocks noGrp="1"/>
          </p:cNvSpPr>
          <p:nvPr>
            <p:ph type="body" idx="1"/>
          </p:nvPr>
        </p:nvSpPr>
        <p:spPr/>
        <p:txBody>
          <a:bodyPr/>
          <a:lstStyle/>
          <a:p>
            <a:r>
              <a:rPr lang="en-US" smtClean="0"/>
              <a:t>Christina Aguilera’s song takes the viewpoint of a child growing up in a abusive environment.</a:t>
            </a:r>
          </a:p>
          <a:p>
            <a:r>
              <a:rPr lang="en-US" smtClean="0"/>
              <a:t>The child is watching her father abuse her mother and the song talks about the child’s views on what is going on.</a:t>
            </a:r>
          </a:p>
          <a:p>
            <a:r>
              <a:rPr lang="en-CA" smtClean="0">
                <a:hlinkClick r:id="rId2"/>
              </a:rPr>
              <a:t>http://www.youtube.com/watch?v=quAFmNvk_Zs&amp;safety_mode=true&amp;persist_safety_mode=1</a:t>
            </a:r>
            <a:endParaRPr lang="en-CA" smtClean="0"/>
          </a:p>
          <a:p>
            <a:pPr>
              <a:buFont typeface="Wingdings 2" pitchFamily="18" charset="2"/>
              <a:buNone/>
            </a:pPr>
            <a:endParaRPr lang="en-CA"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descr="Christina_Aguilera_2006_pr"/>
          <p:cNvPicPr>
            <a:picLocks noChangeAspect="1" noChangeArrowheads="1"/>
          </p:cNvPicPr>
          <p:nvPr/>
        </p:nvPicPr>
        <p:blipFill>
          <a:blip r:embed="rId2" cstate="print"/>
          <a:srcRect/>
          <a:stretch>
            <a:fillRect/>
          </a:stretch>
        </p:blipFill>
        <p:spPr bwMode="auto">
          <a:xfrm>
            <a:off x="2667000" y="928688"/>
            <a:ext cx="3810000" cy="500062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r>
              <a:rPr lang="en-US" smtClean="0"/>
              <a:t>Bob Marley - War</a:t>
            </a:r>
            <a:endParaRPr lang="en-CA" smtClean="0"/>
          </a:p>
        </p:txBody>
      </p:sp>
      <p:sp>
        <p:nvSpPr>
          <p:cNvPr id="40962" name="Rectangle 3"/>
          <p:cNvSpPr>
            <a:spLocks noGrp="1"/>
          </p:cNvSpPr>
          <p:nvPr>
            <p:ph type="body" idx="1"/>
          </p:nvPr>
        </p:nvSpPr>
        <p:spPr/>
        <p:txBody>
          <a:bodyPr/>
          <a:lstStyle/>
          <a:p>
            <a:r>
              <a:rPr lang="en-US" smtClean="0"/>
              <a:t>Bob Marley uses the upbeat genre of reggae to promote a message of peace.</a:t>
            </a:r>
          </a:p>
          <a:p>
            <a:r>
              <a:rPr lang="en-CA" b="1" smtClean="0"/>
              <a:t>Reggae</a:t>
            </a:r>
            <a:r>
              <a:rPr lang="en-CA" smtClean="0"/>
              <a:t> was first developed in Jamaica in the late 1960s. Reggae music usually utilizes the off beat and is very catchy and upbeat.</a:t>
            </a:r>
          </a:p>
          <a:p>
            <a:r>
              <a:rPr lang="en-US" smtClean="0"/>
              <a:t>Bob Marley’s song war talks about the world’s need to stop war and live together in peace.</a:t>
            </a:r>
          </a:p>
          <a:p>
            <a:r>
              <a:rPr lang="en-CA" smtClean="0">
                <a:hlinkClick r:id="rId2"/>
              </a:rPr>
              <a:t>http://www.youtube.com/watch?v=I9CG2iE2vxU&amp;safety_mode=true&amp;persist_safety_mode=1</a:t>
            </a:r>
            <a:endParaRPr lang="en-CA" smtClean="0"/>
          </a:p>
          <a:p>
            <a:pPr>
              <a:buFont typeface="Wingdings 2" pitchFamily="18" charset="2"/>
              <a:buNone/>
            </a:pPr>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p:cNvSpPr>
          <p:nvPr>
            <p:ph type="body" idx="1"/>
          </p:nvPr>
        </p:nvSpPr>
        <p:spPr>
          <a:xfrm>
            <a:off x="304800" y="533400"/>
            <a:ext cx="5105400" cy="7010400"/>
          </a:xfrm>
        </p:spPr>
        <p:txBody>
          <a:bodyPr/>
          <a:lstStyle/>
          <a:p>
            <a:pPr>
              <a:lnSpc>
                <a:spcPct val="80000"/>
              </a:lnSpc>
            </a:pPr>
            <a:r>
              <a:rPr lang="en-CA" sz="1500" smtClean="0">
                <a:latin typeface="Arial Unicode MS" pitchFamily="34" charset="-128"/>
              </a:rPr>
              <a:t>Until the philosophy which hold one race superior</a:t>
            </a:r>
            <a:br>
              <a:rPr lang="en-CA" sz="1500" smtClean="0">
                <a:latin typeface="Arial Unicode MS" pitchFamily="34" charset="-128"/>
              </a:rPr>
            </a:br>
            <a:r>
              <a:rPr lang="en-CA" sz="1500" smtClean="0">
                <a:latin typeface="Arial Unicode MS" pitchFamily="34" charset="-128"/>
              </a:rPr>
              <a:t>And another</a:t>
            </a:r>
            <a:br>
              <a:rPr lang="en-CA" sz="1500" smtClean="0">
                <a:latin typeface="Arial Unicode MS" pitchFamily="34" charset="-128"/>
              </a:rPr>
            </a:br>
            <a:r>
              <a:rPr lang="en-CA" sz="1500" smtClean="0">
                <a:latin typeface="Arial Unicode MS" pitchFamily="34" charset="-128"/>
              </a:rPr>
              <a:t>Inferior</a:t>
            </a:r>
            <a:br>
              <a:rPr lang="en-CA" sz="1500" smtClean="0">
                <a:latin typeface="Arial Unicode MS" pitchFamily="34" charset="-128"/>
              </a:rPr>
            </a:br>
            <a:r>
              <a:rPr lang="en-CA" sz="1500" smtClean="0">
                <a:latin typeface="Arial Unicode MS" pitchFamily="34" charset="-128"/>
              </a:rPr>
              <a:t>Is finally</a:t>
            </a:r>
            <a:br>
              <a:rPr lang="en-CA" sz="1500" smtClean="0">
                <a:latin typeface="Arial Unicode MS" pitchFamily="34" charset="-128"/>
              </a:rPr>
            </a:br>
            <a:r>
              <a:rPr lang="en-CA" sz="1500" smtClean="0">
                <a:latin typeface="Arial Unicode MS" pitchFamily="34" charset="-128"/>
              </a:rPr>
              <a:t>And permanently</a:t>
            </a:r>
            <a:br>
              <a:rPr lang="en-CA" sz="1500" smtClean="0">
                <a:latin typeface="Arial Unicode MS" pitchFamily="34" charset="-128"/>
              </a:rPr>
            </a:br>
            <a:r>
              <a:rPr lang="en-CA" sz="1500" smtClean="0">
                <a:latin typeface="Arial Unicode MS" pitchFamily="34" charset="-128"/>
              </a:rPr>
              <a:t>Discredited</a:t>
            </a:r>
            <a:br>
              <a:rPr lang="en-CA" sz="1500" smtClean="0">
                <a:latin typeface="Arial Unicode MS" pitchFamily="34" charset="-128"/>
              </a:rPr>
            </a:br>
            <a:r>
              <a:rPr lang="en-CA" sz="1500" smtClean="0">
                <a:latin typeface="Arial Unicode MS" pitchFamily="34" charset="-128"/>
              </a:rPr>
              <a:t>And abandoned -</a:t>
            </a:r>
            <a:br>
              <a:rPr lang="en-CA" sz="1500" smtClean="0">
                <a:latin typeface="Arial Unicode MS" pitchFamily="34" charset="-128"/>
              </a:rPr>
            </a:br>
            <a:r>
              <a:rPr lang="en-CA" sz="1500" smtClean="0">
                <a:latin typeface="Arial Unicode MS" pitchFamily="34" charset="-128"/>
              </a:rPr>
              <a:t>Everywhere is war -</a:t>
            </a:r>
            <a:br>
              <a:rPr lang="en-CA" sz="1500" smtClean="0">
                <a:latin typeface="Arial Unicode MS" pitchFamily="34" charset="-128"/>
              </a:rPr>
            </a:br>
            <a:r>
              <a:rPr lang="en-CA" sz="1500" smtClean="0">
                <a:latin typeface="Arial Unicode MS" pitchFamily="34" charset="-128"/>
              </a:rPr>
              <a:t>Me say war.</a:t>
            </a:r>
            <a:br>
              <a:rPr lang="en-CA" sz="1500" smtClean="0">
                <a:latin typeface="Arial Unicode MS" pitchFamily="34" charset="-128"/>
              </a:rPr>
            </a:br>
            <a:endParaRPr lang="en-CA" sz="1500" smtClean="0">
              <a:latin typeface="Arial Unicode MS" pitchFamily="34" charset="-128"/>
            </a:endParaRPr>
          </a:p>
          <a:p>
            <a:pPr>
              <a:lnSpc>
                <a:spcPct val="80000"/>
              </a:lnSpc>
            </a:pPr>
            <a:r>
              <a:rPr lang="en-CA" sz="1500" smtClean="0">
                <a:latin typeface="Arial Unicode MS" pitchFamily="34" charset="-128"/>
              </a:rPr>
              <a:t>That until there no longer</a:t>
            </a:r>
            <a:br>
              <a:rPr lang="en-CA" sz="1500" smtClean="0">
                <a:latin typeface="Arial Unicode MS" pitchFamily="34" charset="-128"/>
              </a:rPr>
            </a:br>
            <a:r>
              <a:rPr lang="en-CA" sz="1500" smtClean="0">
                <a:latin typeface="Arial Unicode MS" pitchFamily="34" charset="-128"/>
              </a:rPr>
              <a:t>First class and second class citizens of any nation</a:t>
            </a:r>
            <a:br>
              <a:rPr lang="en-CA" sz="1500" smtClean="0">
                <a:latin typeface="Arial Unicode MS" pitchFamily="34" charset="-128"/>
              </a:rPr>
            </a:br>
            <a:r>
              <a:rPr lang="en-CA" sz="1500" smtClean="0">
                <a:latin typeface="Arial Unicode MS" pitchFamily="34" charset="-128"/>
              </a:rPr>
              <a:t>Until the colour of a man's skin</a:t>
            </a:r>
            <a:br>
              <a:rPr lang="en-CA" sz="1500" smtClean="0">
                <a:latin typeface="Arial Unicode MS" pitchFamily="34" charset="-128"/>
              </a:rPr>
            </a:br>
            <a:r>
              <a:rPr lang="en-CA" sz="1500" smtClean="0">
                <a:latin typeface="Arial Unicode MS" pitchFamily="34" charset="-128"/>
              </a:rPr>
              <a:t>Is of no more significance than the colour of his eyes -</a:t>
            </a:r>
            <a:br>
              <a:rPr lang="en-CA" sz="1500" smtClean="0">
                <a:latin typeface="Arial Unicode MS" pitchFamily="34" charset="-128"/>
              </a:rPr>
            </a:br>
            <a:r>
              <a:rPr lang="en-CA" sz="1500" smtClean="0">
                <a:latin typeface="Arial Unicode MS" pitchFamily="34" charset="-128"/>
              </a:rPr>
              <a:t>Me say war.</a:t>
            </a:r>
            <a:br>
              <a:rPr lang="en-CA" sz="1500" smtClean="0">
                <a:latin typeface="Arial Unicode MS" pitchFamily="34" charset="-128"/>
              </a:rPr>
            </a:br>
            <a:endParaRPr lang="en-CA" sz="1500" smtClean="0">
              <a:latin typeface="Arial Unicode MS" pitchFamily="34" charset="-128"/>
            </a:endParaRPr>
          </a:p>
          <a:p>
            <a:pPr>
              <a:lnSpc>
                <a:spcPct val="80000"/>
              </a:lnSpc>
            </a:pPr>
            <a:r>
              <a:rPr lang="en-CA" sz="1500" smtClean="0">
                <a:latin typeface="Arial Unicode MS" pitchFamily="34" charset="-128"/>
              </a:rPr>
              <a:t>That until the basic human rights</a:t>
            </a:r>
            <a:br>
              <a:rPr lang="en-CA" sz="1500" smtClean="0">
                <a:latin typeface="Arial Unicode MS" pitchFamily="34" charset="-128"/>
              </a:rPr>
            </a:br>
            <a:r>
              <a:rPr lang="en-CA" sz="1500" smtClean="0">
                <a:latin typeface="Arial Unicode MS" pitchFamily="34" charset="-128"/>
              </a:rPr>
              <a:t>Are equally guaranteed to all,</a:t>
            </a:r>
            <a:br>
              <a:rPr lang="en-CA" sz="1500" smtClean="0">
                <a:latin typeface="Arial Unicode MS" pitchFamily="34" charset="-128"/>
              </a:rPr>
            </a:br>
            <a:r>
              <a:rPr lang="en-CA" sz="1500" smtClean="0">
                <a:latin typeface="Arial Unicode MS" pitchFamily="34" charset="-128"/>
              </a:rPr>
              <a:t>Without regard to race -</a:t>
            </a:r>
            <a:br>
              <a:rPr lang="en-CA" sz="1500" smtClean="0">
                <a:latin typeface="Arial Unicode MS" pitchFamily="34" charset="-128"/>
              </a:rPr>
            </a:br>
            <a:r>
              <a:rPr lang="en-CA" sz="1500" smtClean="0">
                <a:latin typeface="Arial Unicode MS" pitchFamily="34" charset="-128"/>
              </a:rPr>
              <a:t>Dis a war.</a:t>
            </a:r>
            <a:br>
              <a:rPr lang="en-CA" sz="1500" smtClean="0">
                <a:latin typeface="Arial Unicode MS" pitchFamily="34" charset="-128"/>
              </a:rPr>
            </a:br>
            <a:endParaRPr lang="en-CA" sz="1500" smtClean="0">
              <a:latin typeface="Arial Unicode MS" pitchFamily="34" charset="-128"/>
            </a:endParaRPr>
          </a:p>
          <a:p>
            <a:pPr>
              <a:lnSpc>
                <a:spcPct val="80000"/>
              </a:lnSpc>
            </a:pPr>
            <a:r>
              <a:rPr lang="en-CA" sz="1500" smtClean="0">
                <a:latin typeface="Arial Unicode MS" pitchFamily="34" charset="-128"/>
              </a:rPr>
              <a:t>That until that day</a:t>
            </a:r>
            <a:br>
              <a:rPr lang="en-CA" sz="1500" smtClean="0">
                <a:latin typeface="Arial Unicode MS" pitchFamily="34" charset="-128"/>
              </a:rPr>
            </a:br>
            <a:r>
              <a:rPr lang="en-CA" sz="1500" smtClean="0">
                <a:latin typeface="Arial Unicode MS" pitchFamily="34" charset="-128"/>
              </a:rPr>
              <a:t>The dream of lasting peace,</a:t>
            </a:r>
            <a:br>
              <a:rPr lang="en-CA" sz="1500" smtClean="0">
                <a:latin typeface="Arial Unicode MS" pitchFamily="34" charset="-128"/>
              </a:rPr>
            </a:br>
            <a:r>
              <a:rPr lang="en-CA" sz="1500" smtClean="0">
                <a:latin typeface="Arial Unicode MS" pitchFamily="34" charset="-128"/>
              </a:rPr>
              <a:t>World citizenship</a:t>
            </a:r>
            <a:br>
              <a:rPr lang="en-CA" sz="1500" smtClean="0">
                <a:latin typeface="Arial Unicode MS" pitchFamily="34" charset="-128"/>
              </a:rPr>
            </a:br>
            <a:r>
              <a:rPr lang="en-CA" sz="1500" smtClean="0">
                <a:latin typeface="Arial Unicode MS" pitchFamily="34" charset="-128"/>
              </a:rPr>
              <a:t>Rule of international morality</a:t>
            </a:r>
            <a:br>
              <a:rPr lang="en-CA" sz="1500" smtClean="0">
                <a:latin typeface="Arial Unicode MS" pitchFamily="34" charset="-128"/>
              </a:rPr>
            </a:br>
            <a:r>
              <a:rPr lang="en-CA" sz="1500" smtClean="0">
                <a:latin typeface="Arial Unicode MS" pitchFamily="34" charset="-128"/>
              </a:rPr>
              <a:t>Will remain in but a fleeting illusion to be pursued,</a:t>
            </a:r>
            <a:br>
              <a:rPr lang="en-CA" sz="1500" smtClean="0">
                <a:latin typeface="Arial Unicode MS" pitchFamily="34" charset="-128"/>
              </a:rPr>
            </a:br>
            <a:r>
              <a:rPr lang="en-CA" sz="1500" smtClean="0">
                <a:latin typeface="Arial Unicode MS" pitchFamily="34" charset="-128"/>
              </a:rPr>
              <a:t>But never attained -</a:t>
            </a:r>
            <a:br>
              <a:rPr lang="en-CA" sz="1500" smtClean="0">
                <a:latin typeface="Arial Unicode MS" pitchFamily="34" charset="-128"/>
              </a:rPr>
            </a:br>
            <a:r>
              <a:rPr lang="en-CA" sz="1500" smtClean="0">
                <a:latin typeface="Arial Unicode MS" pitchFamily="34" charset="-128"/>
              </a:rPr>
              <a:t>Now everywhere is war - war.</a:t>
            </a:r>
            <a:br>
              <a:rPr lang="en-CA" sz="1500" smtClean="0">
                <a:latin typeface="Arial Unicode MS" pitchFamily="34" charset="-128"/>
              </a:rPr>
            </a:br>
            <a:endParaRPr lang="en-CA" sz="1500" smtClean="0">
              <a:latin typeface="Arial Unicode MS" pitchFamily="34" charset="-128"/>
            </a:endParaRPr>
          </a:p>
        </p:txBody>
      </p:sp>
      <p:sp>
        <p:nvSpPr>
          <p:cNvPr id="41986" name="Text Box 5"/>
          <p:cNvSpPr txBox="1">
            <a:spLocks noChangeArrowheads="1"/>
          </p:cNvSpPr>
          <p:nvPr/>
        </p:nvSpPr>
        <p:spPr bwMode="auto">
          <a:xfrm>
            <a:off x="5257800" y="0"/>
            <a:ext cx="3581400" cy="7431088"/>
          </a:xfrm>
          <a:prstGeom prst="rect">
            <a:avLst/>
          </a:prstGeom>
          <a:noFill/>
          <a:ln w="9525">
            <a:noFill/>
            <a:miter lim="800000"/>
            <a:headEnd/>
            <a:tailEnd/>
          </a:ln>
        </p:spPr>
        <p:txBody>
          <a:bodyPr>
            <a:spAutoFit/>
          </a:bodyPr>
          <a:lstStyle/>
          <a:p>
            <a:r>
              <a:rPr lang="en-CA" sz="1400" b="1"/>
              <a:t>And until the ignoble and unhappy regimes</a:t>
            </a:r>
            <a:br>
              <a:rPr lang="en-CA" sz="1400" b="1"/>
            </a:br>
            <a:r>
              <a:rPr lang="en-CA" sz="1400" b="1"/>
              <a:t>that hold our brothers in Angola,</a:t>
            </a:r>
            <a:br>
              <a:rPr lang="en-CA" sz="1400" b="1"/>
            </a:br>
            <a:r>
              <a:rPr lang="en-CA" sz="1400" b="1"/>
              <a:t>In Mozambique,</a:t>
            </a:r>
            <a:br>
              <a:rPr lang="en-CA" sz="1400" b="1"/>
            </a:br>
            <a:r>
              <a:rPr lang="en-CA" sz="1400" b="1"/>
              <a:t>South Africa</a:t>
            </a:r>
            <a:br>
              <a:rPr lang="en-CA" sz="1400" b="1"/>
            </a:br>
            <a:r>
              <a:rPr lang="en-CA" sz="1400" b="1"/>
              <a:t>Sub-human bondage</a:t>
            </a:r>
            <a:br>
              <a:rPr lang="en-CA" sz="1400" b="1"/>
            </a:br>
            <a:r>
              <a:rPr lang="en-CA" sz="1400" b="1"/>
              <a:t>Have been toppled,</a:t>
            </a:r>
            <a:br>
              <a:rPr lang="en-CA" sz="1400" b="1"/>
            </a:br>
            <a:r>
              <a:rPr lang="en-CA" sz="1400" b="1"/>
              <a:t>Utterly destroyed -</a:t>
            </a:r>
            <a:br>
              <a:rPr lang="en-CA" sz="1400" b="1"/>
            </a:br>
            <a:r>
              <a:rPr lang="en-CA" sz="1400" b="1"/>
              <a:t>Well, everywhere is war -</a:t>
            </a:r>
            <a:br>
              <a:rPr lang="en-CA" sz="1400" b="1"/>
            </a:br>
            <a:r>
              <a:rPr lang="en-CA" sz="1400" b="1"/>
              <a:t>Me say war.</a:t>
            </a:r>
            <a:br>
              <a:rPr lang="en-CA" sz="1400" b="1"/>
            </a:br>
            <a:endParaRPr lang="en-CA" sz="1400" b="1"/>
          </a:p>
          <a:p>
            <a:r>
              <a:rPr lang="en-CA" sz="1400" b="1"/>
              <a:t>War in the east,</a:t>
            </a:r>
            <a:br>
              <a:rPr lang="en-CA" sz="1400" b="1"/>
            </a:br>
            <a:r>
              <a:rPr lang="en-CA" sz="1400" b="1"/>
              <a:t>War in the west,</a:t>
            </a:r>
            <a:br>
              <a:rPr lang="en-CA" sz="1400" b="1"/>
            </a:br>
            <a:r>
              <a:rPr lang="en-CA" sz="1400" b="1"/>
              <a:t>War up north,</a:t>
            </a:r>
            <a:br>
              <a:rPr lang="en-CA" sz="1400" b="1"/>
            </a:br>
            <a:r>
              <a:rPr lang="en-CA" sz="1400" b="1"/>
              <a:t>War down south -</a:t>
            </a:r>
            <a:br>
              <a:rPr lang="en-CA" sz="1400" b="1"/>
            </a:br>
            <a:r>
              <a:rPr lang="en-CA" sz="1400" b="1"/>
              <a:t>War - war -</a:t>
            </a:r>
            <a:br>
              <a:rPr lang="en-CA" sz="1400" b="1"/>
            </a:br>
            <a:r>
              <a:rPr lang="en-CA" sz="1400" b="1"/>
              <a:t>Rumours of war.</a:t>
            </a:r>
            <a:br>
              <a:rPr lang="en-CA" sz="1400" b="1"/>
            </a:br>
            <a:r>
              <a:rPr lang="en-CA" sz="1400" b="1"/>
              <a:t>And until that day,</a:t>
            </a:r>
            <a:br>
              <a:rPr lang="en-CA" sz="1400" b="1"/>
            </a:br>
            <a:r>
              <a:rPr lang="en-CA" sz="1400" b="1"/>
              <a:t>The African continent</a:t>
            </a:r>
            <a:br>
              <a:rPr lang="en-CA" sz="1400" b="1"/>
            </a:br>
            <a:r>
              <a:rPr lang="en-CA" sz="1400" b="1"/>
              <a:t>Will not know peace,</a:t>
            </a:r>
            <a:br>
              <a:rPr lang="en-CA" sz="1400" b="1"/>
            </a:br>
            <a:r>
              <a:rPr lang="en-CA" sz="1400" b="1"/>
              <a:t>We Africans will fight - we find it necessary -</a:t>
            </a:r>
            <a:br>
              <a:rPr lang="en-CA" sz="1400" b="1"/>
            </a:br>
            <a:r>
              <a:rPr lang="en-CA" sz="1400" b="1"/>
              <a:t>And we know we shall win</a:t>
            </a:r>
            <a:br>
              <a:rPr lang="en-CA" sz="1400" b="1"/>
            </a:br>
            <a:r>
              <a:rPr lang="en-CA" sz="1400" b="1"/>
              <a:t>As we are confident</a:t>
            </a:r>
            <a:br>
              <a:rPr lang="en-CA" sz="1400" b="1"/>
            </a:br>
            <a:r>
              <a:rPr lang="en-CA" sz="1400" b="1"/>
              <a:t>In the victory</a:t>
            </a:r>
            <a:br>
              <a:rPr lang="en-CA" sz="1400" b="1"/>
            </a:br>
            <a:endParaRPr lang="en-CA" sz="1400" b="1"/>
          </a:p>
          <a:p>
            <a:r>
              <a:rPr lang="en-CA" sz="1400" b="1"/>
              <a:t>Of good over evil -</a:t>
            </a:r>
            <a:br>
              <a:rPr lang="en-CA" sz="1400" b="1"/>
            </a:br>
            <a:r>
              <a:rPr lang="en-CA" sz="1400" b="1"/>
              <a:t>Good over evil, yeah!</a:t>
            </a:r>
            <a:br>
              <a:rPr lang="en-CA" sz="1400" b="1"/>
            </a:br>
            <a:r>
              <a:rPr lang="en-CA" sz="1400" b="1"/>
              <a:t>Good over evil -</a:t>
            </a:r>
            <a:br>
              <a:rPr lang="en-CA" sz="1400" b="1"/>
            </a:br>
            <a:r>
              <a:rPr lang="en-CA" sz="1400" b="1"/>
              <a:t>Good over evil, yeah!</a:t>
            </a:r>
            <a:br>
              <a:rPr lang="en-CA" sz="1400" b="1"/>
            </a:br>
            <a:r>
              <a:rPr lang="en-CA" sz="1400" b="1"/>
              <a:t>Good over evil -</a:t>
            </a:r>
            <a:br>
              <a:rPr lang="en-CA" sz="1400" b="1"/>
            </a:br>
            <a:r>
              <a:rPr lang="en-CA" sz="1400" b="1"/>
              <a:t>Good over evil, yeah! [fadeout]</a:t>
            </a:r>
            <a:br>
              <a:rPr lang="en-CA" sz="1400" b="1"/>
            </a:br>
            <a:endParaRPr lang="en-CA" sz="1400" b="1"/>
          </a:p>
          <a:p>
            <a:pPr>
              <a:spcBef>
                <a:spcPct val="50000"/>
              </a:spcBef>
            </a:pPr>
            <a:endParaRPr lang="en-CA"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5" descr="bob-marley"/>
          <p:cNvPicPr>
            <a:picLocks noChangeAspect="1" noChangeArrowheads="1"/>
          </p:cNvPicPr>
          <p:nvPr/>
        </p:nvPicPr>
        <p:blipFill>
          <a:blip r:embed="rId2" cstate="print"/>
          <a:srcRect/>
          <a:stretch>
            <a:fillRect/>
          </a:stretch>
        </p:blipFill>
        <p:spPr bwMode="auto">
          <a:xfrm>
            <a:off x="1524000" y="1143000"/>
            <a:ext cx="6096000" cy="4572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2"/>
          <p:cNvSpPr>
            <a:spLocks noGrp="1"/>
          </p:cNvSpPr>
          <p:nvPr>
            <p:ph type="title"/>
          </p:nvPr>
        </p:nvSpPr>
        <p:spPr/>
        <p:txBody>
          <a:bodyPr/>
          <a:lstStyle/>
          <a:p>
            <a:r>
              <a:rPr lang="en-US" sz="4600" smtClean="0"/>
              <a:t>Dixie Chicks – Not Ready to Make Nice</a:t>
            </a:r>
            <a:endParaRPr lang="en-CA" sz="4600" smtClean="0"/>
          </a:p>
        </p:txBody>
      </p:sp>
      <p:sp>
        <p:nvSpPr>
          <p:cNvPr id="44034" name="Rectangle 3"/>
          <p:cNvSpPr>
            <a:spLocks noGrp="1"/>
          </p:cNvSpPr>
          <p:nvPr>
            <p:ph type="body" idx="1"/>
          </p:nvPr>
        </p:nvSpPr>
        <p:spPr/>
        <p:txBody>
          <a:bodyPr/>
          <a:lstStyle/>
          <a:p>
            <a:pPr>
              <a:lnSpc>
                <a:spcPct val="80000"/>
              </a:lnSpc>
            </a:pPr>
            <a:r>
              <a:rPr lang="en-US" sz="2000" smtClean="0"/>
              <a:t>This protest song was written after the singer for the Dixie Chicks, Natalie Maine, said that she was ashamed the President of the United States was from Texas.</a:t>
            </a:r>
          </a:p>
          <a:p>
            <a:pPr>
              <a:lnSpc>
                <a:spcPct val="80000"/>
              </a:lnSpc>
            </a:pPr>
            <a:r>
              <a:rPr lang="en-US" sz="2000" smtClean="0"/>
              <a:t>Since country music is usually associated with conservative government, there was total outrage after she said this.</a:t>
            </a:r>
          </a:p>
          <a:p>
            <a:pPr>
              <a:lnSpc>
                <a:spcPct val="80000"/>
              </a:lnSpc>
            </a:pPr>
            <a:r>
              <a:rPr lang="en-US" sz="2000" smtClean="0"/>
              <a:t>Many people stopped listening to their music, burned their CDs, stopped going to their concerts and even stopped playing their music on country radio.</a:t>
            </a:r>
          </a:p>
          <a:p>
            <a:pPr>
              <a:lnSpc>
                <a:spcPct val="80000"/>
              </a:lnSpc>
            </a:pPr>
            <a:r>
              <a:rPr lang="en-US" sz="2000" smtClean="0"/>
              <a:t>Since country stations didn’t want to play their music, they decided to write ‘Not Ready to Make Nice’ which is a more “pop” sounding protest song.</a:t>
            </a:r>
          </a:p>
          <a:p>
            <a:pPr>
              <a:lnSpc>
                <a:spcPct val="80000"/>
              </a:lnSpc>
            </a:pPr>
            <a:r>
              <a:rPr lang="en-US" sz="2000" smtClean="0"/>
              <a:t>The video for this song is very powerful, what about the video reflects the message in the music?</a:t>
            </a:r>
          </a:p>
          <a:p>
            <a:pPr>
              <a:lnSpc>
                <a:spcPct val="80000"/>
              </a:lnSpc>
            </a:pPr>
            <a:r>
              <a:rPr lang="en-CA" sz="2000" smtClean="0">
                <a:hlinkClick r:id="rId2"/>
              </a:rPr>
              <a:t>http://www.youtube.com/watch?v=rDazrN4WcqQ&amp;feature=related&amp;safety_mode=true&amp;persist_safety_mode=1</a:t>
            </a:r>
            <a:endParaRPr lang="en-CA" sz="2000" smtClean="0"/>
          </a:p>
          <a:p>
            <a:pPr>
              <a:lnSpc>
                <a:spcPct val="80000"/>
              </a:lnSpc>
              <a:buFont typeface="Wingdings 2" pitchFamily="18" charset="2"/>
              <a:buNone/>
            </a:pPr>
            <a:endParaRPr lang="en-CA"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0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5"/>
          <p:cNvSpPr txBox="1">
            <a:spLocks noChangeArrowheads="1"/>
          </p:cNvSpPr>
          <p:nvPr/>
        </p:nvSpPr>
        <p:spPr bwMode="auto">
          <a:xfrm>
            <a:off x="457200" y="0"/>
            <a:ext cx="3886200" cy="7173913"/>
          </a:xfrm>
          <a:prstGeom prst="rect">
            <a:avLst/>
          </a:prstGeom>
          <a:noFill/>
          <a:ln w="9525">
            <a:noFill/>
            <a:miter lim="800000"/>
            <a:headEnd/>
            <a:tailEnd/>
          </a:ln>
        </p:spPr>
        <p:txBody>
          <a:bodyPr>
            <a:spAutoFit/>
          </a:bodyPr>
          <a:lstStyle/>
          <a:p>
            <a:pPr>
              <a:spcBef>
                <a:spcPct val="50000"/>
              </a:spcBef>
            </a:pPr>
            <a:r>
              <a:rPr lang="en-CA" sz="1400" b="1"/>
              <a:t>Forgive, sounds good</a:t>
            </a:r>
            <a:br>
              <a:rPr lang="en-CA" sz="1400" b="1"/>
            </a:br>
            <a:r>
              <a:rPr lang="en-CA" sz="1400" b="1"/>
              <a:t>Forget, I'm not sure I could</a:t>
            </a:r>
            <a:br>
              <a:rPr lang="en-CA" sz="1400" b="1"/>
            </a:br>
            <a:r>
              <a:rPr lang="en-CA" sz="1400" b="1"/>
              <a:t>They say time heals everything</a:t>
            </a:r>
            <a:br>
              <a:rPr lang="en-CA" sz="1400" b="1"/>
            </a:br>
            <a:r>
              <a:rPr lang="en-CA" sz="1400" b="1"/>
              <a:t>But I'm still waiting</a:t>
            </a:r>
            <a:br>
              <a:rPr lang="en-CA" sz="1400" b="1"/>
            </a:br>
            <a:r>
              <a:rPr lang="en-CA" sz="1400" b="1"/>
              <a:t/>
            </a:r>
            <a:br>
              <a:rPr lang="en-CA" sz="1400" b="1"/>
            </a:br>
            <a:r>
              <a:rPr lang="en-CA" sz="1400" b="1"/>
              <a:t>I'm through with doubt</a:t>
            </a:r>
            <a:br>
              <a:rPr lang="en-CA" sz="1400" b="1"/>
            </a:br>
            <a:r>
              <a:rPr lang="en-CA" sz="1400" b="1"/>
              <a:t>There's nothing left for me to figure out</a:t>
            </a:r>
            <a:br>
              <a:rPr lang="en-CA" sz="1400" b="1"/>
            </a:br>
            <a:r>
              <a:rPr lang="en-CA" sz="1400" b="1"/>
              <a:t>I've paid a price</a:t>
            </a:r>
            <a:br>
              <a:rPr lang="en-CA" sz="1400" b="1"/>
            </a:br>
            <a:r>
              <a:rPr lang="en-CA" sz="1400" b="1"/>
              <a:t>And I'll keep paying</a:t>
            </a:r>
            <a:br>
              <a:rPr lang="en-CA" sz="1400" b="1"/>
            </a:br>
            <a:r>
              <a:rPr lang="en-CA" sz="1400" b="1"/>
              <a:t/>
            </a:r>
            <a:br>
              <a:rPr lang="en-CA" sz="1400" b="1"/>
            </a:br>
            <a:r>
              <a:rPr lang="en-CA" sz="1400" b="1"/>
              <a:t>I'm not ready to make nice</a:t>
            </a:r>
            <a:br>
              <a:rPr lang="en-CA" sz="1400" b="1"/>
            </a:br>
            <a:r>
              <a:rPr lang="en-CA" sz="1400" b="1"/>
              <a:t>I'm not ready to back down</a:t>
            </a:r>
            <a:br>
              <a:rPr lang="en-CA" sz="1400" b="1"/>
            </a:br>
            <a:r>
              <a:rPr lang="en-CA" sz="1400" b="1"/>
              <a:t>I'm still mad as hell and</a:t>
            </a:r>
            <a:br>
              <a:rPr lang="en-CA" sz="1400" b="1"/>
            </a:br>
            <a:r>
              <a:rPr lang="en-CA" sz="1400" b="1"/>
              <a:t>I don't have time to go round and round and round</a:t>
            </a:r>
            <a:br>
              <a:rPr lang="en-CA" sz="1400" b="1"/>
            </a:br>
            <a:r>
              <a:rPr lang="en-CA" sz="1400" b="1"/>
              <a:t>It's too late to make it right</a:t>
            </a:r>
            <a:br>
              <a:rPr lang="en-CA" sz="1400" b="1"/>
            </a:br>
            <a:r>
              <a:rPr lang="en-CA" sz="1400" b="1"/>
              <a:t>I probably wouldn't if I could</a:t>
            </a:r>
            <a:br>
              <a:rPr lang="en-CA" sz="1400" b="1"/>
            </a:br>
            <a:r>
              <a:rPr lang="en-CA" sz="1400" b="1"/>
              <a:t>'Cause I'm mad as hell</a:t>
            </a:r>
            <a:br>
              <a:rPr lang="en-CA" sz="1400" b="1"/>
            </a:br>
            <a:r>
              <a:rPr lang="en-CA" sz="1400" b="1"/>
              <a:t>Can't bring myself to do what it is you think I should</a:t>
            </a:r>
            <a:br>
              <a:rPr lang="en-CA" sz="1400" b="1"/>
            </a:br>
            <a:r>
              <a:rPr lang="en-CA" sz="1400" b="1"/>
              <a:t/>
            </a:r>
            <a:br>
              <a:rPr lang="en-CA" sz="1400" b="1"/>
            </a:br>
            <a:r>
              <a:rPr lang="en-CA" sz="1400" b="1"/>
              <a:t>I know you said</a:t>
            </a:r>
            <a:br>
              <a:rPr lang="en-CA" sz="1400" b="1"/>
            </a:br>
            <a:r>
              <a:rPr lang="en-CA" sz="1400" b="1"/>
              <a:t>Can't you just get over it</a:t>
            </a:r>
            <a:br>
              <a:rPr lang="en-CA" sz="1400" b="1"/>
            </a:br>
            <a:r>
              <a:rPr lang="en-CA" sz="1400" b="1"/>
              <a:t>It turned my whole world around</a:t>
            </a:r>
            <a:br>
              <a:rPr lang="en-CA" sz="1400" b="1"/>
            </a:br>
            <a:r>
              <a:rPr lang="en-CA" sz="1400" b="1"/>
              <a:t>And I kind of like it</a:t>
            </a:r>
            <a:br>
              <a:rPr lang="en-CA" sz="1400" b="1"/>
            </a:br>
            <a:r>
              <a:rPr lang="en-CA" b="1"/>
              <a:t/>
            </a:r>
            <a:br>
              <a:rPr lang="en-CA" b="1"/>
            </a:br>
            <a:r>
              <a:rPr lang="en-CA" sz="1400" b="1"/>
              <a:t>I made my bed and I sleep like a baby</a:t>
            </a:r>
            <a:br>
              <a:rPr lang="en-CA" sz="1400" b="1"/>
            </a:br>
            <a:r>
              <a:rPr lang="en-CA" sz="1400" b="1"/>
              <a:t>With no regrets and I don't mind sayin'</a:t>
            </a:r>
            <a:br>
              <a:rPr lang="en-CA" sz="1400" b="1"/>
            </a:br>
            <a:r>
              <a:rPr lang="en-CA" sz="1400" b="1"/>
              <a:t>It's a sad sad story when a mother will teach her</a:t>
            </a:r>
            <a:br>
              <a:rPr lang="en-CA" sz="1400" b="1"/>
            </a:br>
            <a:r>
              <a:rPr lang="en-CA" sz="1400" b="1"/>
              <a:t>Daughter that she ought to hate a perfect stranger</a:t>
            </a:r>
            <a:br>
              <a:rPr lang="en-CA" sz="1400" b="1"/>
            </a:br>
            <a:endParaRPr lang="en-CA" sz="1400" b="1"/>
          </a:p>
        </p:txBody>
      </p:sp>
      <p:sp>
        <p:nvSpPr>
          <p:cNvPr id="45058" name="Text Box 6"/>
          <p:cNvSpPr txBox="1">
            <a:spLocks noChangeArrowheads="1"/>
          </p:cNvSpPr>
          <p:nvPr/>
        </p:nvSpPr>
        <p:spPr bwMode="auto">
          <a:xfrm>
            <a:off x="4572000" y="-228600"/>
            <a:ext cx="3886200" cy="7537450"/>
          </a:xfrm>
          <a:prstGeom prst="rect">
            <a:avLst/>
          </a:prstGeom>
          <a:noFill/>
          <a:ln w="9525">
            <a:noFill/>
            <a:miter lim="800000"/>
            <a:headEnd/>
            <a:tailEnd/>
          </a:ln>
        </p:spPr>
        <p:txBody>
          <a:bodyPr>
            <a:spAutoFit/>
          </a:bodyPr>
          <a:lstStyle/>
          <a:p>
            <a:pPr>
              <a:spcBef>
                <a:spcPct val="50000"/>
              </a:spcBef>
            </a:pPr>
            <a:r>
              <a:rPr lang="en-CA" sz="1400" b="1"/>
              <a:t/>
            </a:r>
            <a:br>
              <a:rPr lang="en-CA" sz="1400" b="1"/>
            </a:br>
            <a:r>
              <a:rPr lang="en-CA" sz="1400" b="1"/>
              <a:t>And how in the world can the words that I said</a:t>
            </a:r>
            <a:br>
              <a:rPr lang="en-CA" sz="1400" b="1"/>
            </a:br>
            <a:r>
              <a:rPr lang="en-CA" sz="1400" b="1"/>
              <a:t>Send somebody so over the edge</a:t>
            </a:r>
            <a:br>
              <a:rPr lang="en-CA" sz="1400" b="1"/>
            </a:br>
            <a:r>
              <a:rPr lang="en-CA" sz="1400" b="1"/>
              <a:t>That they'd write me a letter</a:t>
            </a:r>
            <a:br>
              <a:rPr lang="en-CA" sz="1400" b="1"/>
            </a:br>
            <a:r>
              <a:rPr lang="en-CA" sz="1400" b="1"/>
              <a:t>Sayin' that I better shut up and sing</a:t>
            </a:r>
            <a:br>
              <a:rPr lang="en-CA" sz="1400" b="1"/>
            </a:br>
            <a:r>
              <a:rPr lang="en-CA" sz="1400" b="1"/>
              <a:t>Or my life will be over</a:t>
            </a:r>
            <a:br>
              <a:rPr lang="en-CA" sz="1400" b="1"/>
            </a:br>
            <a:r>
              <a:rPr lang="en-CA" sz="1400" b="1"/>
              <a:t/>
            </a:r>
            <a:br>
              <a:rPr lang="en-CA" sz="1400" b="1"/>
            </a:br>
            <a:r>
              <a:rPr lang="en-CA" sz="1400" b="1"/>
              <a:t>I'm not ready to make nice</a:t>
            </a:r>
            <a:br>
              <a:rPr lang="en-CA" sz="1400" b="1"/>
            </a:br>
            <a:r>
              <a:rPr lang="en-CA" sz="1400" b="1"/>
              <a:t>I'm not ready to back down</a:t>
            </a:r>
            <a:br>
              <a:rPr lang="en-CA" sz="1400" b="1"/>
            </a:br>
            <a:r>
              <a:rPr lang="en-CA" sz="1400" b="1"/>
              <a:t>I'm still mad as hell and</a:t>
            </a:r>
            <a:br>
              <a:rPr lang="en-CA" sz="1400" b="1"/>
            </a:br>
            <a:r>
              <a:rPr lang="en-CA" sz="1400" b="1"/>
              <a:t>I don't have time to go round and round and round</a:t>
            </a:r>
            <a:br>
              <a:rPr lang="en-CA" sz="1400" b="1"/>
            </a:br>
            <a:r>
              <a:rPr lang="en-CA" sz="1400" b="1"/>
              <a:t>It's too late to make it right</a:t>
            </a:r>
            <a:br>
              <a:rPr lang="en-CA" sz="1400" b="1"/>
            </a:br>
            <a:r>
              <a:rPr lang="en-CA" sz="1400" b="1"/>
              <a:t>I probably wouldn't if I could</a:t>
            </a:r>
            <a:br>
              <a:rPr lang="en-CA" sz="1400" b="1"/>
            </a:br>
            <a:r>
              <a:rPr lang="en-CA" sz="1400" b="1"/>
              <a:t>'Cause I'm mad as hell</a:t>
            </a:r>
            <a:br>
              <a:rPr lang="en-CA" sz="1400" b="1"/>
            </a:br>
            <a:r>
              <a:rPr lang="en-CA" sz="1400" b="1"/>
              <a:t>Can't bring myself to do what it is you think I should</a:t>
            </a:r>
            <a:br>
              <a:rPr lang="en-CA" sz="1400" b="1"/>
            </a:br>
            <a:r>
              <a:rPr lang="en-CA" sz="1400" b="1"/>
              <a:t/>
            </a:r>
            <a:br>
              <a:rPr lang="en-CA" sz="1400" b="1"/>
            </a:br>
            <a:r>
              <a:rPr lang="en-CA" sz="1400" b="1"/>
              <a:t>I'm not ready to make nice</a:t>
            </a:r>
            <a:br>
              <a:rPr lang="en-CA" sz="1400" b="1"/>
            </a:br>
            <a:r>
              <a:rPr lang="en-CA" sz="1400" b="1"/>
              <a:t>I'm not ready to back down</a:t>
            </a:r>
            <a:br>
              <a:rPr lang="en-CA" sz="1400" b="1"/>
            </a:br>
            <a:r>
              <a:rPr lang="en-CA" sz="1400" b="1"/>
              <a:t>I'm still mad as hell and</a:t>
            </a:r>
            <a:br>
              <a:rPr lang="en-CA" sz="1400" b="1"/>
            </a:br>
            <a:r>
              <a:rPr lang="en-CA" sz="1400" b="1"/>
              <a:t>I don't have time to go round and round and round</a:t>
            </a:r>
            <a:br>
              <a:rPr lang="en-CA" sz="1400" b="1"/>
            </a:br>
            <a:r>
              <a:rPr lang="en-CA" sz="1400" b="1"/>
              <a:t>It's too late to make it right</a:t>
            </a:r>
            <a:br>
              <a:rPr lang="en-CA" sz="1400" b="1"/>
            </a:br>
            <a:r>
              <a:rPr lang="en-CA" sz="1400" b="1"/>
              <a:t>I probably wouldn't if I could</a:t>
            </a:r>
            <a:br>
              <a:rPr lang="en-CA" sz="1400" b="1"/>
            </a:br>
            <a:r>
              <a:rPr lang="en-CA" sz="1400" b="1"/>
              <a:t>'Cause I'm mad as hell</a:t>
            </a:r>
            <a:br>
              <a:rPr lang="en-CA" sz="1400" b="1"/>
            </a:br>
            <a:r>
              <a:rPr lang="en-CA" sz="1400" b="1"/>
              <a:t>Can't bring myself to do what it is you think I should</a:t>
            </a:r>
            <a:br>
              <a:rPr lang="en-CA" sz="1400" b="1"/>
            </a:br>
            <a:r>
              <a:rPr lang="en-CA" sz="1400" b="1"/>
              <a:t/>
            </a:r>
            <a:br>
              <a:rPr lang="en-CA" sz="1400" b="1"/>
            </a:br>
            <a:r>
              <a:rPr lang="en-CA" sz="1400" b="1"/>
              <a:t>Forgive, sounds good</a:t>
            </a:r>
            <a:br>
              <a:rPr lang="en-CA" sz="1400" b="1"/>
            </a:br>
            <a:r>
              <a:rPr lang="en-CA" sz="1400" b="1"/>
              <a:t>Forget, I'm not sure I could</a:t>
            </a:r>
            <a:br>
              <a:rPr lang="en-CA" sz="1400" b="1"/>
            </a:br>
            <a:r>
              <a:rPr lang="en-CA" sz="1400" b="1"/>
              <a:t>They say time heals everything</a:t>
            </a:r>
            <a:br>
              <a:rPr lang="en-CA" sz="1400" b="1"/>
            </a:br>
            <a:r>
              <a:rPr lang="en-CA" sz="1400" b="1"/>
              <a:t>But I'm still waiting</a:t>
            </a:r>
            <a:br>
              <a:rPr lang="en-CA" sz="1400" b="1"/>
            </a:br>
            <a:endParaRPr lang="en-CA" sz="1400"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6" descr="dixie-chicks-black-handmarks"/>
          <p:cNvPicPr>
            <a:picLocks noChangeAspect="1" noChangeArrowheads="1"/>
          </p:cNvPicPr>
          <p:nvPr/>
        </p:nvPicPr>
        <p:blipFill>
          <a:blip r:embed="rId2" cstate="print"/>
          <a:srcRect/>
          <a:stretch>
            <a:fillRect/>
          </a:stretch>
        </p:blipFill>
        <p:spPr bwMode="auto">
          <a:xfrm>
            <a:off x="1676400" y="1219200"/>
            <a:ext cx="5753100" cy="43148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5" descr="NatalieACLU2"/>
          <p:cNvPicPr>
            <a:picLocks noChangeAspect="1" noChangeArrowheads="1"/>
          </p:cNvPicPr>
          <p:nvPr/>
        </p:nvPicPr>
        <p:blipFill>
          <a:blip r:embed="rId2" cstate="print"/>
          <a:srcRect/>
          <a:stretch>
            <a:fillRect/>
          </a:stretch>
        </p:blipFill>
        <p:spPr bwMode="auto">
          <a:xfrm>
            <a:off x="2286000" y="385763"/>
            <a:ext cx="4572000" cy="60864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Protest and Peace</a:t>
            </a:r>
          </a:p>
        </p:txBody>
      </p:sp>
      <p:sp>
        <p:nvSpPr>
          <p:cNvPr id="16386" name="Content Placeholder 2"/>
          <p:cNvSpPr>
            <a:spLocks noGrp="1"/>
          </p:cNvSpPr>
          <p:nvPr>
            <p:ph idx="1"/>
          </p:nvPr>
        </p:nvSpPr>
        <p:spPr/>
        <p:txBody>
          <a:bodyPr/>
          <a:lstStyle/>
          <a:p>
            <a:pPr eaLnBrk="1" hangingPunct="1"/>
            <a:r>
              <a:rPr lang="en-US" smtClean="0"/>
              <a:t>Can you think of any musicians that stand out and speak up for what they believe in?</a:t>
            </a:r>
          </a:p>
          <a:p>
            <a:pPr eaLnBrk="1" hangingPunct="1"/>
            <a:r>
              <a:rPr lang="en-US" smtClean="0"/>
              <a:t>Is there a performer whose music speaks out about the problems you and your peers face?</a:t>
            </a:r>
          </a:p>
          <a:p>
            <a:pPr eaLnBrk="1" hangingPunct="1"/>
            <a:r>
              <a:rPr lang="en-US" smtClean="0"/>
              <a:t>People turn to music often to express their views about the concerns and struggles of their time</a:t>
            </a:r>
          </a:p>
          <a:p>
            <a:pPr eaLnBrk="1" hangingPunct="1"/>
            <a:r>
              <a:rPr lang="en-US" smtClean="0"/>
              <a:t>In this unit, we will meet performers whose works have reshaped the views and actions of society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5" descr="dixie-chicks-255-l"/>
          <p:cNvPicPr>
            <a:picLocks noChangeAspect="1" noChangeArrowheads="1"/>
          </p:cNvPicPr>
          <p:nvPr/>
        </p:nvPicPr>
        <p:blipFill>
          <a:blip r:embed="rId2" cstate="print"/>
          <a:srcRect/>
          <a:stretch>
            <a:fillRect/>
          </a:stretch>
        </p:blipFill>
        <p:spPr bwMode="auto">
          <a:xfrm>
            <a:off x="2209800" y="1047750"/>
            <a:ext cx="4724400" cy="47625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r>
              <a:rPr lang="en-US" smtClean="0"/>
              <a:t>Imagine- John Lennon</a:t>
            </a:r>
            <a:endParaRPr lang="en-CA" smtClean="0"/>
          </a:p>
        </p:txBody>
      </p:sp>
      <p:sp>
        <p:nvSpPr>
          <p:cNvPr id="57347" name="Rectangle 3"/>
          <p:cNvSpPr>
            <a:spLocks noGrp="1"/>
          </p:cNvSpPr>
          <p:nvPr>
            <p:ph type="body" idx="1"/>
          </p:nvPr>
        </p:nvSpPr>
        <p:spPr/>
        <p:txBody>
          <a:bodyPr/>
          <a:lstStyle/>
          <a:p>
            <a:r>
              <a:rPr lang="en-US" smtClean="0"/>
              <a:t>John Lennon’s ‘Imagine’ is probably the world’s most well-known protest song.</a:t>
            </a:r>
          </a:p>
          <a:p>
            <a:r>
              <a:rPr lang="en-US" smtClean="0"/>
              <a:t>In the song, Lennon imagines what it would be like to have a peaceful world where there was no war, racism and no boundaries to separate our countries. </a:t>
            </a:r>
          </a:p>
          <a:p>
            <a:r>
              <a:rPr lang="en-US" smtClean="0"/>
              <a:t>Imagine has been covered several times by many different artists.</a:t>
            </a:r>
          </a:p>
          <a:p>
            <a:r>
              <a:rPr lang="en-CA" smtClean="0">
                <a:hlinkClick r:id="rId2"/>
              </a:rPr>
              <a:t>http://www.youtube.com/watch?v=2xB4dbdNSXY&amp;safety_mode=true&amp;persist_safety_mode=1</a:t>
            </a:r>
            <a:endParaRPr lang="en-CA" smtClean="0"/>
          </a:p>
          <a:p>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p:cNvSpPr>
          <p:nvPr>
            <p:ph type="body" idx="1"/>
          </p:nvPr>
        </p:nvSpPr>
        <p:spPr>
          <a:xfrm>
            <a:off x="2819400" y="609600"/>
            <a:ext cx="8382000" cy="5943600"/>
          </a:xfrm>
          <a:noFill/>
          <a:ln/>
        </p:spPr>
        <p:txBody>
          <a:bodyPr/>
          <a:lstStyle/>
          <a:p>
            <a:pPr>
              <a:lnSpc>
                <a:spcPct val="80000"/>
              </a:lnSpc>
              <a:buFont typeface="Wingdings 2" pitchFamily="18" charset="2"/>
              <a:buNone/>
            </a:pPr>
            <a:r>
              <a:rPr lang="en-CA" sz="1500" smtClean="0"/>
              <a:t>     Imagine there's no Heaven </a:t>
            </a:r>
            <a:br>
              <a:rPr lang="en-CA" sz="1500" smtClean="0"/>
            </a:br>
            <a:r>
              <a:rPr lang="en-CA" sz="1500" smtClean="0"/>
              <a:t>It's easy if you try </a:t>
            </a:r>
            <a:br>
              <a:rPr lang="en-CA" sz="1500" smtClean="0"/>
            </a:br>
            <a:r>
              <a:rPr lang="en-CA" sz="1500" smtClean="0"/>
              <a:t>No hell below us </a:t>
            </a:r>
            <a:br>
              <a:rPr lang="en-CA" sz="1500" smtClean="0"/>
            </a:br>
            <a:r>
              <a:rPr lang="en-CA" sz="1500" smtClean="0"/>
              <a:t>Above us only sky </a:t>
            </a:r>
            <a:br>
              <a:rPr lang="en-CA" sz="1500" smtClean="0"/>
            </a:br>
            <a:r>
              <a:rPr lang="en-CA" sz="1500" smtClean="0"/>
              <a:t>Imagine all the people </a:t>
            </a:r>
            <a:br>
              <a:rPr lang="en-CA" sz="1500" smtClean="0"/>
            </a:br>
            <a:r>
              <a:rPr lang="en-CA" sz="1500" smtClean="0"/>
              <a:t>Living for today </a:t>
            </a:r>
            <a:br>
              <a:rPr lang="en-CA" sz="1500" smtClean="0"/>
            </a:br>
            <a:r>
              <a:rPr lang="en-CA" sz="1500" smtClean="0"/>
              <a:t/>
            </a:r>
            <a:br>
              <a:rPr lang="en-CA" sz="1500" smtClean="0"/>
            </a:br>
            <a:r>
              <a:rPr lang="en-CA" sz="1500" smtClean="0"/>
              <a:t>Imagine there's no countries </a:t>
            </a:r>
            <a:br>
              <a:rPr lang="en-CA" sz="1500" smtClean="0"/>
            </a:br>
            <a:r>
              <a:rPr lang="en-CA" sz="1500" smtClean="0"/>
              <a:t>It isn't hard to do </a:t>
            </a:r>
            <a:br>
              <a:rPr lang="en-CA" sz="1500" smtClean="0"/>
            </a:br>
            <a:r>
              <a:rPr lang="en-CA" sz="1500" smtClean="0"/>
              <a:t>Nothing to kill or die for </a:t>
            </a:r>
            <a:br>
              <a:rPr lang="en-CA" sz="1500" smtClean="0"/>
            </a:br>
            <a:r>
              <a:rPr lang="en-CA" sz="1500" smtClean="0"/>
              <a:t>And no religion too </a:t>
            </a:r>
            <a:br>
              <a:rPr lang="en-CA" sz="1500" smtClean="0"/>
            </a:br>
            <a:r>
              <a:rPr lang="en-CA" sz="1500" smtClean="0"/>
              <a:t>Imagine all the people </a:t>
            </a:r>
            <a:br>
              <a:rPr lang="en-CA" sz="1500" smtClean="0"/>
            </a:br>
            <a:r>
              <a:rPr lang="en-CA" sz="1500" smtClean="0"/>
              <a:t>Living life in peace </a:t>
            </a:r>
            <a:br>
              <a:rPr lang="en-CA" sz="1500" smtClean="0"/>
            </a:br>
            <a:r>
              <a:rPr lang="en-CA" sz="1500" smtClean="0"/>
              <a:t/>
            </a:r>
            <a:br>
              <a:rPr lang="en-CA" sz="1500" smtClean="0"/>
            </a:br>
            <a:r>
              <a:rPr lang="en-CA" sz="1500" smtClean="0"/>
              <a:t>You may say that I'm a dreamer </a:t>
            </a:r>
            <a:br>
              <a:rPr lang="en-CA" sz="1500" smtClean="0"/>
            </a:br>
            <a:r>
              <a:rPr lang="en-CA" sz="1500" smtClean="0"/>
              <a:t>But I'm not the only one </a:t>
            </a:r>
            <a:br>
              <a:rPr lang="en-CA" sz="1500" smtClean="0"/>
            </a:br>
            <a:r>
              <a:rPr lang="en-CA" sz="1500" smtClean="0"/>
              <a:t>I hope someday you'll join us </a:t>
            </a:r>
            <a:br>
              <a:rPr lang="en-CA" sz="1500" smtClean="0"/>
            </a:br>
            <a:r>
              <a:rPr lang="en-CA" sz="1500" smtClean="0"/>
              <a:t>And the world will be as one </a:t>
            </a:r>
            <a:br>
              <a:rPr lang="en-CA" sz="1500" smtClean="0"/>
            </a:br>
            <a:r>
              <a:rPr lang="en-CA" sz="1500" smtClean="0"/>
              <a:t/>
            </a:r>
            <a:br>
              <a:rPr lang="en-CA" sz="1500" smtClean="0"/>
            </a:br>
            <a:r>
              <a:rPr lang="en-CA" sz="1500" smtClean="0"/>
              <a:t>Imagine no possessions </a:t>
            </a:r>
            <a:br>
              <a:rPr lang="en-CA" sz="1500" smtClean="0"/>
            </a:br>
            <a:r>
              <a:rPr lang="en-CA" sz="1500" smtClean="0"/>
              <a:t>I wonder if you can </a:t>
            </a:r>
            <a:br>
              <a:rPr lang="en-CA" sz="1500" smtClean="0"/>
            </a:br>
            <a:r>
              <a:rPr lang="en-CA" sz="1500" smtClean="0"/>
              <a:t>No need for greed or hunger </a:t>
            </a:r>
            <a:br>
              <a:rPr lang="en-CA" sz="1500" smtClean="0"/>
            </a:br>
            <a:r>
              <a:rPr lang="en-CA" sz="1500" smtClean="0"/>
              <a:t>A brotherhood of man </a:t>
            </a:r>
            <a:br>
              <a:rPr lang="en-CA" sz="1500" smtClean="0"/>
            </a:br>
            <a:r>
              <a:rPr lang="en-CA" sz="1500" smtClean="0"/>
              <a:t>Imagine all the people </a:t>
            </a:r>
            <a:br>
              <a:rPr lang="en-CA" sz="1500" smtClean="0"/>
            </a:br>
            <a:r>
              <a:rPr lang="en-CA" sz="1500" smtClean="0"/>
              <a:t>Sharing all the world </a:t>
            </a:r>
            <a:br>
              <a:rPr lang="en-CA" sz="1500" smtClean="0"/>
            </a:br>
            <a:r>
              <a:rPr lang="en-CA" sz="1500" smtClean="0"/>
              <a:t/>
            </a:r>
            <a:br>
              <a:rPr lang="en-CA" sz="1500" smtClean="0"/>
            </a:br>
            <a:r>
              <a:rPr lang="en-CA" sz="1500" smtClean="0"/>
              <a:t>You may say that I'm a dreamer </a:t>
            </a:r>
            <a:br>
              <a:rPr lang="en-CA" sz="1500" smtClean="0"/>
            </a:br>
            <a:r>
              <a:rPr lang="en-CA" sz="1500" smtClean="0"/>
              <a:t>But I'm not the only one </a:t>
            </a:r>
            <a:br>
              <a:rPr lang="en-CA" sz="1500" smtClean="0"/>
            </a:br>
            <a:r>
              <a:rPr lang="en-CA" sz="1500" smtClean="0"/>
              <a:t>I hope someday you'll join us </a:t>
            </a:r>
            <a:br>
              <a:rPr lang="en-CA" sz="1500" smtClean="0"/>
            </a:br>
            <a:r>
              <a:rPr lang="en-CA" sz="1500" smtClean="0"/>
              <a:t>And the world will live as one </a:t>
            </a:r>
            <a:br>
              <a:rPr lang="en-CA" sz="1500" smtClean="0"/>
            </a:br>
            <a:endParaRPr lang="en-CA" sz="1500" smtClean="0"/>
          </a:p>
        </p:txBody>
      </p:sp>
      <p:pic>
        <p:nvPicPr>
          <p:cNvPr id="60422" name="Picture 6" descr="john-lennon-face-pic"/>
          <p:cNvPicPr>
            <a:picLocks noChangeAspect="1" noChangeArrowheads="1"/>
          </p:cNvPicPr>
          <p:nvPr/>
        </p:nvPicPr>
        <p:blipFill>
          <a:blip r:embed="rId2" cstate="print"/>
          <a:srcRect/>
          <a:stretch>
            <a:fillRect/>
          </a:stretch>
        </p:blipFill>
        <p:spPr bwMode="auto">
          <a:xfrm>
            <a:off x="228600" y="3581400"/>
            <a:ext cx="2809875" cy="2195513"/>
          </a:xfrm>
          <a:prstGeom prst="rect">
            <a:avLst/>
          </a:prstGeom>
          <a:noFill/>
        </p:spPr>
      </p:pic>
      <p:pic>
        <p:nvPicPr>
          <p:cNvPr id="60424" name="Picture 8" descr="johnlennon"/>
          <p:cNvPicPr>
            <a:picLocks noChangeAspect="1" noChangeArrowheads="1"/>
          </p:cNvPicPr>
          <p:nvPr/>
        </p:nvPicPr>
        <p:blipFill>
          <a:blip r:embed="rId3" cstate="print"/>
          <a:srcRect/>
          <a:stretch>
            <a:fillRect/>
          </a:stretch>
        </p:blipFill>
        <p:spPr bwMode="auto">
          <a:xfrm>
            <a:off x="5867400" y="1219200"/>
            <a:ext cx="3067050" cy="401002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Imagine"/>
          <p:cNvPicPr>
            <a:picLocks noChangeAspect="1" noChangeArrowheads="1"/>
          </p:cNvPicPr>
          <p:nvPr/>
        </p:nvPicPr>
        <p:blipFill>
          <a:blip r:embed="rId2" cstate="print"/>
          <a:srcRect/>
          <a:stretch>
            <a:fillRect/>
          </a:stretch>
        </p:blipFill>
        <p:spPr bwMode="auto">
          <a:xfrm>
            <a:off x="1524000" y="1143000"/>
            <a:ext cx="6096000" cy="4572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_DSC5029-b"/>
          <p:cNvPicPr>
            <a:picLocks noChangeAspect="1" noChangeArrowheads="1"/>
          </p:cNvPicPr>
          <p:nvPr/>
        </p:nvPicPr>
        <p:blipFill>
          <a:blip r:embed="rId2" cstate="print"/>
          <a:srcRect/>
          <a:stretch>
            <a:fillRect/>
          </a:stretch>
        </p:blipFill>
        <p:spPr bwMode="auto">
          <a:xfrm>
            <a:off x="1600200" y="1447800"/>
            <a:ext cx="6105525" cy="408463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r>
              <a:rPr lang="en-US" smtClean="0"/>
              <a:t>Yes we can!</a:t>
            </a:r>
            <a:endParaRPr lang="en-CA" smtClean="0"/>
          </a:p>
        </p:txBody>
      </p:sp>
      <p:sp>
        <p:nvSpPr>
          <p:cNvPr id="61443" name="Rectangle 3"/>
          <p:cNvSpPr>
            <a:spLocks noGrp="1"/>
          </p:cNvSpPr>
          <p:nvPr>
            <p:ph type="body" idx="1"/>
          </p:nvPr>
        </p:nvSpPr>
        <p:spPr/>
        <p:txBody>
          <a:bodyPr/>
          <a:lstStyle/>
          <a:p>
            <a:pPr>
              <a:lnSpc>
                <a:spcPct val="90000"/>
              </a:lnSpc>
            </a:pPr>
            <a:r>
              <a:rPr lang="en-US" b="1" i="1" u="sng" dirty="0" smtClean="0"/>
              <a:t>‘Yes </a:t>
            </a:r>
            <a:r>
              <a:rPr lang="en-US" b="1" i="1" u="sng" dirty="0" smtClean="0"/>
              <a:t>we </a:t>
            </a:r>
            <a:r>
              <a:rPr lang="en-US" b="1" i="1" u="sng" dirty="0" smtClean="0"/>
              <a:t>can’ </a:t>
            </a:r>
            <a:r>
              <a:rPr lang="en-US" dirty="0" smtClean="0"/>
              <a:t>by Will I Am, is a different kind of protest song that was created to promote the election of Barack Obama for American President.</a:t>
            </a:r>
          </a:p>
          <a:p>
            <a:pPr>
              <a:lnSpc>
                <a:spcPct val="90000"/>
              </a:lnSpc>
            </a:pPr>
            <a:r>
              <a:rPr lang="en-US" dirty="0" smtClean="0"/>
              <a:t>The song features one of Obama’s speeches set to music.</a:t>
            </a:r>
          </a:p>
          <a:p>
            <a:pPr>
              <a:lnSpc>
                <a:spcPct val="90000"/>
              </a:lnSpc>
            </a:pPr>
            <a:r>
              <a:rPr lang="en-US" dirty="0" smtClean="0"/>
              <a:t>This song was redone with several artists singing it.</a:t>
            </a:r>
          </a:p>
          <a:p>
            <a:pPr>
              <a:lnSpc>
                <a:spcPct val="90000"/>
              </a:lnSpc>
            </a:pPr>
            <a:r>
              <a:rPr lang="en-US" dirty="0" smtClean="0"/>
              <a:t>While the song didn’t protest anything, it did encourage people to vote for the first ever African America President in the USA.</a:t>
            </a:r>
          </a:p>
          <a:p>
            <a:pPr>
              <a:lnSpc>
                <a:spcPct val="90000"/>
              </a:lnSpc>
            </a:pPr>
            <a:r>
              <a:rPr lang="en-CA" dirty="0" smtClean="0">
                <a:hlinkClick r:id="rId2"/>
              </a:rPr>
              <a:t>http://www.youtube.com/watch?v=SsV2O4fCgjk&amp;safety_mode=true&amp;persist_safety_mode=1</a:t>
            </a:r>
            <a:endParaRPr lang="en-CA" dirty="0" smtClean="0"/>
          </a:p>
          <a:p>
            <a:pPr>
              <a:lnSpc>
                <a:spcPct val="90000"/>
              </a:lnSpc>
              <a:buFont typeface="Wingdings 2" pitchFamily="18" charset="2"/>
              <a:buNone/>
            </a:pPr>
            <a:endParaRPr lang="en-C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p:cNvSpPr>
          <p:nvPr>
            <p:ph type="body" idx="1"/>
          </p:nvPr>
        </p:nvSpPr>
        <p:spPr>
          <a:xfrm>
            <a:off x="304800" y="228600"/>
            <a:ext cx="8458200" cy="6019800"/>
          </a:xfrm>
        </p:spPr>
        <p:txBody>
          <a:bodyPr/>
          <a:lstStyle/>
          <a:p>
            <a:pPr>
              <a:lnSpc>
                <a:spcPct val="80000"/>
              </a:lnSpc>
            </a:pPr>
            <a:r>
              <a:rPr lang="en-CA" sz="2000" b="1" smtClean="0"/>
              <a:t>It was a creed written into the founding documents that declared the destiny of a nation. </a:t>
            </a:r>
            <a:br>
              <a:rPr lang="en-CA" sz="2000" b="1" smtClean="0"/>
            </a:br>
            <a:r>
              <a:rPr lang="en-CA" sz="2000" b="1" smtClean="0"/>
              <a:t>Yes we can.</a:t>
            </a:r>
            <a:br>
              <a:rPr lang="en-CA" sz="2000" b="1" smtClean="0"/>
            </a:br>
            <a:r>
              <a:rPr lang="en-CA" sz="2000" b="1" smtClean="0"/>
              <a:t>It was whispered by slaves and abolitionists as they blazed a trail toward freedom.</a:t>
            </a:r>
            <a:br>
              <a:rPr lang="en-CA" sz="2000" b="1" smtClean="0"/>
            </a:br>
            <a:r>
              <a:rPr lang="en-CA" sz="2000" b="1" smtClean="0"/>
              <a:t>Yes we can. Yes we can.</a:t>
            </a:r>
            <a:br>
              <a:rPr lang="en-CA" sz="2000" b="1" smtClean="0"/>
            </a:br>
            <a:r>
              <a:rPr lang="en-CA" sz="2000" b="1" smtClean="0"/>
              <a:t>It was sung by immigrants as they struck out from distant shores </a:t>
            </a:r>
            <a:br>
              <a:rPr lang="en-CA" sz="2000" b="1" smtClean="0"/>
            </a:br>
            <a:r>
              <a:rPr lang="en-CA" sz="2000" b="1" smtClean="0"/>
              <a:t>and pioneers who pushed westward against an unforgiving wilderness.</a:t>
            </a:r>
            <a:br>
              <a:rPr lang="en-CA" sz="2000" b="1" smtClean="0"/>
            </a:br>
            <a:r>
              <a:rPr lang="en-CA" sz="2000" b="1" smtClean="0"/>
              <a:t>Yes we can. Yes we can.</a:t>
            </a:r>
            <a:br>
              <a:rPr lang="en-CA" sz="2000" b="1" smtClean="0"/>
            </a:br>
            <a:r>
              <a:rPr lang="en-CA" sz="2000" b="1" smtClean="0"/>
              <a:t>It was the call of workers who organized; </a:t>
            </a:r>
            <a:br>
              <a:rPr lang="en-CA" sz="2000" b="1" smtClean="0"/>
            </a:br>
            <a:r>
              <a:rPr lang="en-CA" sz="2000" b="1" smtClean="0"/>
              <a:t>women who reached for the ballots; </a:t>
            </a:r>
            <a:br>
              <a:rPr lang="en-CA" sz="2000" b="1" smtClean="0"/>
            </a:br>
            <a:r>
              <a:rPr lang="en-CA" sz="2000" b="1" smtClean="0"/>
              <a:t>a President who chose the moon as our new frontier; </a:t>
            </a:r>
            <a:br>
              <a:rPr lang="en-CA" sz="2000" b="1" smtClean="0"/>
            </a:br>
            <a:r>
              <a:rPr lang="en-CA" sz="2000" b="1" smtClean="0"/>
              <a:t>and a King who took us to the mountain-top and pointed the way to the Promised Land.</a:t>
            </a:r>
            <a:br>
              <a:rPr lang="en-CA" sz="2000" b="1" smtClean="0"/>
            </a:br>
            <a:r>
              <a:rPr lang="en-CA" sz="2000" b="1" smtClean="0"/>
              <a:t>Yes we can to justice and equality.</a:t>
            </a:r>
            <a:br>
              <a:rPr lang="en-CA" sz="2000" b="1" smtClean="0"/>
            </a:br>
            <a:r>
              <a:rPr lang="en-CA" sz="2000" b="1" smtClean="0"/>
              <a:t>(yes we can, yes we can, yes we can, yes we can...) </a:t>
            </a:r>
            <a:br>
              <a:rPr lang="en-CA" sz="2000" b="1" smtClean="0"/>
            </a:br>
            <a:endParaRPr lang="en-CA" sz="2000" b="1" smtClean="0"/>
          </a:p>
        </p:txBody>
      </p:sp>
      <p:pic>
        <p:nvPicPr>
          <p:cNvPr id="62469" name="Picture 5" descr="barack_yes_we_can_small"/>
          <p:cNvPicPr>
            <a:picLocks noChangeAspect="1" noChangeArrowheads="1"/>
          </p:cNvPicPr>
          <p:nvPr/>
        </p:nvPicPr>
        <p:blipFill>
          <a:blip r:embed="rId2" cstate="print"/>
          <a:srcRect/>
          <a:stretch>
            <a:fillRect/>
          </a:stretch>
        </p:blipFill>
        <p:spPr bwMode="auto">
          <a:xfrm>
            <a:off x="6858000" y="3962400"/>
            <a:ext cx="1766888" cy="25717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t>What is protest music?</a:t>
            </a:r>
          </a:p>
        </p:txBody>
      </p:sp>
      <p:sp>
        <p:nvSpPr>
          <p:cNvPr id="17410" name="Content Placeholder 2"/>
          <p:cNvSpPr>
            <a:spLocks noGrp="1"/>
          </p:cNvSpPr>
          <p:nvPr>
            <p:ph idx="1"/>
          </p:nvPr>
        </p:nvSpPr>
        <p:spPr/>
        <p:txBody>
          <a:bodyPr/>
          <a:lstStyle/>
          <a:p>
            <a:pPr eaLnBrk="1" hangingPunct="1"/>
            <a:r>
              <a:rPr lang="en-US" smtClean="0"/>
              <a:t>Protest music is music that expresses an opinion or concerns about problems</a:t>
            </a:r>
          </a:p>
          <a:p>
            <a:pPr eaLnBrk="1" hangingPunct="1"/>
            <a:r>
              <a:rPr lang="en-US" smtClean="0"/>
              <a:t>These problems are most commonly world issues </a:t>
            </a:r>
          </a:p>
          <a:p>
            <a:pPr eaLnBrk="1" hangingPunct="1"/>
            <a:r>
              <a:rPr lang="en-US" smtClean="0"/>
              <a:t>Many protest songs talk about war, peace, prolife/prochoice, sexual orientation, etc</a:t>
            </a:r>
          </a:p>
          <a:p>
            <a:pPr eaLnBrk="1" hangingPunct="1"/>
            <a:r>
              <a:rPr lang="en-US" smtClean="0"/>
              <a:t>Protest music is defined as a powerful musical genre directed at social injustices and the desire for change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Where does protest music come from?</a:t>
            </a:r>
            <a:endParaRPr lang="en-US" dirty="0"/>
          </a:p>
        </p:txBody>
      </p:sp>
      <p:sp>
        <p:nvSpPr>
          <p:cNvPr id="18434" name="Content Placeholder 2"/>
          <p:cNvSpPr>
            <a:spLocks noGrp="1"/>
          </p:cNvSpPr>
          <p:nvPr>
            <p:ph idx="1"/>
          </p:nvPr>
        </p:nvSpPr>
        <p:spPr/>
        <p:txBody>
          <a:bodyPr/>
          <a:lstStyle/>
          <a:p>
            <a:pPr eaLnBrk="1" hangingPunct="1"/>
            <a:r>
              <a:rPr lang="en-US" smtClean="0"/>
              <a:t>Protest songs came out of folk music</a:t>
            </a:r>
          </a:p>
          <a:p>
            <a:pPr eaLnBrk="1" hangingPunct="1"/>
            <a:r>
              <a:rPr lang="en-US" smtClean="0"/>
              <a:t>Folk music is defined as uncomplicated music that speaks directly to everyday matters</a:t>
            </a:r>
          </a:p>
          <a:p>
            <a:pPr eaLnBrk="1" hangingPunct="1"/>
            <a:r>
              <a:rPr lang="en-US" smtClean="0"/>
              <a:t>Folk music tells storys through simple verse/chorus style music</a:t>
            </a:r>
          </a:p>
          <a:p>
            <a:pPr eaLnBrk="1" hangingPunct="1"/>
            <a:r>
              <a:rPr lang="en-US" smtClean="0"/>
              <a:t>Before the Beatles became popular, folk music was probably the most popular style of music</a:t>
            </a:r>
          </a:p>
          <a:p>
            <a:pPr eaLnBrk="1" hangingPunct="1"/>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We Shall Overcome</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t>Arguably, the most recognized protest song of the Civil Rights era is called </a:t>
            </a:r>
            <a:r>
              <a:rPr lang="en-US" dirty="0" smtClean="0"/>
              <a:t>“</a:t>
            </a:r>
            <a:r>
              <a:rPr lang="en-US" b="1" i="1" u="sng" dirty="0" smtClean="0"/>
              <a:t>We </a:t>
            </a:r>
            <a:r>
              <a:rPr lang="en-US" b="1" i="1" u="sng" dirty="0" smtClean="0"/>
              <a:t>Shall </a:t>
            </a:r>
            <a:r>
              <a:rPr lang="en-US" b="1" i="1" u="sng" dirty="0" smtClean="0"/>
              <a:t>Overcome”</a:t>
            </a:r>
            <a:r>
              <a:rPr lang="en-US" dirty="0" smtClean="0"/>
              <a:t>.</a:t>
            </a:r>
            <a:endParaRPr lang="en-US" dirty="0" smtClean="0"/>
          </a:p>
          <a:p>
            <a:pPr marL="274320" indent="-274320" eaLnBrk="1" fontAlgn="auto" hangingPunct="1">
              <a:spcAft>
                <a:spcPts val="0"/>
              </a:spcAft>
              <a:buClr>
                <a:schemeClr val="accent3"/>
              </a:buClr>
              <a:buFont typeface="Wingdings 2"/>
              <a:buChar char=""/>
              <a:defRPr/>
            </a:pPr>
            <a:r>
              <a:rPr lang="en-US" dirty="0" smtClean="0"/>
              <a:t>The song is about the struggle for freedom and was originally sung by enslaved Africans in America</a:t>
            </a:r>
          </a:p>
          <a:p>
            <a:pPr marL="274320" indent="-274320" eaLnBrk="1" fontAlgn="auto" hangingPunct="1">
              <a:spcAft>
                <a:spcPts val="0"/>
              </a:spcAft>
              <a:buClr>
                <a:schemeClr val="accent3"/>
              </a:buClr>
              <a:buFont typeface="Wingdings 2"/>
              <a:buChar char=""/>
              <a:defRPr/>
            </a:pPr>
            <a:r>
              <a:rPr lang="en-US" dirty="0" smtClean="0"/>
              <a:t>In the 1940’s, African American textile workers modified the lyrics to ‘I Shall Overcome’ and the song took on new meaning about the labor struggle in America</a:t>
            </a:r>
          </a:p>
          <a:p>
            <a:pPr marL="274320" indent="-274320" eaLnBrk="1" fontAlgn="auto" hangingPunct="1">
              <a:spcAft>
                <a:spcPts val="0"/>
              </a:spcAft>
              <a:buClr>
                <a:schemeClr val="accent3"/>
              </a:buClr>
              <a:buFont typeface="Wingdings 2"/>
              <a:buChar char=""/>
              <a:defRPr/>
            </a:pPr>
            <a:r>
              <a:rPr lang="en-US" dirty="0" smtClean="0"/>
              <a:t>The song is said to have set America marching toward racial equality</a:t>
            </a:r>
          </a:p>
          <a:p>
            <a:pPr marL="274320" indent="-274320" eaLnBrk="1" fontAlgn="auto" hangingPunct="1">
              <a:spcAft>
                <a:spcPts val="0"/>
              </a:spcAft>
              <a:buClr>
                <a:schemeClr val="accent3"/>
              </a:buClr>
              <a:buFont typeface="Wingdings 2"/>
              <a:buChar char=""/>
              <a:defRPr/>
            </a:pPr>
            <a:r>
              <a:rPr lang="en-US" b="1" i="1" u="sng" dirty="0" smtClean="0"/>
              <a:t>“</a:t>
            </a:r>
            <a:r>
              <a:rPr lang="en-US" b="1" i="1" u="sng" dirty="0" err="1" smtClean="0"/>
              <a:t>Blowin</a:t>
            </a:r>
            <a:r>
              <a:rPr lang="en-US" b="1" i="1" u="sng" dirty="0" smtClean="0"/>
              <a:t>’ in the </a:t>
            </a:r>
            <a:r>
              <a:rPr lang="en-US" b="1" i="1" u="sng" dirty="0" smtClean="0"/>
              <a:t>Wind” </a:t>
            </a:r>
            <a:r>
              <a:rPr lang="en-US" dirty="0" smtClean="0"/>
              <a:t>by </a:t>
            </a:r>
            <a:r>
              <a:rPr lang="en-US" dirty="0" smtClean="0"/>
              <a:t>Bob Dylan, is another song with a similar meaning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914400" y="152400"/>
            <a:ext cx="8229600" cy="1143000"/>
          </a:xfrm>
        </p:spPr>
        <p:txBody>
          <a:bodyPr/>
          <a:lstStyle/>
          <a:p>
            <a:pPr eaLnBrk="1" hangingPunct="1"/>
            <a:r>
              <a:rPr lang="en-US" smtClean="0"/>
              <a:t>We Shall Overcome</a:t>
            </a:r>
          </a:p>
        </p:txBody>
      </p:sp>
      <p:sp>
        <p:nvSpPr>
          <p:cNvPr id="3" name="Content Placeholder 2"/>
          <p:cNvSpPr>
            <a:spLocks noGrp="1"/>
          </p:cNvSpPr>
          <p:nvPr>
            <p:ph idx="1"/>
          </p:nvPr>
        </p:nvSpPr>
        <p:spPr>
          <a:xfrm>
            <a:off x="457200" y="1143000"/>
            <a:ext cx="3200400" cy="5029200"/>
          </a:xfrm>
        </p:spPr>
        <p:txBody>
          <a:bodyPr>
            <a:normAutofit fontScale="25000" lnSpcReduction="20000"/>
          </a:bodyPr>
          <a:lstStyle/>
          <a:p>
            <a:pPr marL="274320" indent="-274320" eaLnBrk="1" fontAlgn="auto" hangingPunct="1">
              <a:spcAft>
                <a:spcPts val="0"/>
              </a:spcAft>
              <a:buClr>
                <a:schemeClr val="accent3"/>
              </a:buClr>
              <a:buFont typeface="Wingdings 2"/>
              <a:buNone/>
              <a:defRPr/>
            </a:pPr>
            <a:r>
              <a:rPr lang="en-US" sz="6400" dirty="0" smtClean="0"/>
              <a:t>      We shall overcome, </a:t>
            </a:r>
            <a:br>
              <a:rPr lang="en-US" sz="6400" dirty="0" smtClean="0"/>
            </a:br>
            <a:r>
              <a:rPr lang="en-US" sz="6400" dirty="0" smtClean="0"/>
              <a:t>We shall overcome, </a:t>
            </a:r>
            <a:br>
              <a:rPr lang="en-US" sz="6400" dirty="0" smtClean="0"/>
            </a:br>
            <a:r>
              <a:rPr lang="en-US" sz="6400" dirty="0" smtClean="0"/>
              <a:t>We shall overcome, some day.</a:t>
            </a:r>
            <a:br>
              <a:rPr lang="en-US" sz="6400" dirty="0" smtClean="0"/>
            </a:br>
            <a:r>
              <a:rPr lang="en-US" sz="6400" dirty="0" smtClean="0"/>
              <a:t/>
            </a:r>
            <a:br>
              <a:rPr lang="en-US" sz="6400" dirty="0" smtClean="0"/>
            </a:br>
            <a:r>
              <a:rPr lang="en-US" sz="6400" dirty="0" smtClean="0"/>
              <a:t>Oh, deep in my heart,</a:t>
            </a:r>
            <a:br>
              <a:rPr lang="en-US" sz="6400" dirty="0" smtClean="0"/>
            </a:br>
            <a:r>
              <a:rPr lang="en-US" sz="6400" dirty="0" smtClean="0"/>
              <a:t>I do believe</a:t>
            </a:r>
            <a:br>
              <a:rPr lang="en-US" sz="6400" dirty="0" smtClean="0"/>
            </a:br>
            <a:r>
              <a:rPr lang="en-US" sz="6400" dirty="0" smtClean="0"/>
              <a:t>We shall overcome, some day.</a:t>
            </a:r>
            <a:br>
              <a:rPr lang="en-US" sz="6400" dirty="0" smtClean="0"/>
            </a:br>
            <a:r>
              <a:rPr lang="en-US" sz="6400" dirty="0" smtClean="0"/>
              <a:t/>
            </a:r>
            <a:br>
              <a:rPr lang="en-US" sz="6400" dirty="0" smtClean="0"/>
            </a:br>
            <a:r>
              <a:rPr lang="en-US" sz="6400" dirty="0" smtClean="0"/>
              <a:t>We’ll walk hand in hand, </a:t>
            </a:r>
            <a:br>
              <a:rPr lang="en-US" sz="6400" dirty="0" smtClean="0"/>
            </a:br>
            <a:r>
              <a:rPr lang="en-US" sz="6400" dirty="0" smtClean="0"/>
              <a:t>We’ll walk hand in hand, </a:t>
            </a:r>
            <a:br>
              <a:rPr lang="en-US" sz="6400" dirty="0" smtClean="0"/>
            </a:br>
            <a:r>
              <a:rPr lang="en-US" sz="6400" dirty="0" smtClean="0"/>
              <a:t>We’ll walk hand in hand, some day.</a:t>
            </a:r>
            <a:br>
              <a:rPr lang="en-US" sz="6400" dirty="0" smtClean="0"/>
            </a:br>
            <a:r>
              <a:rPr lang="en-US" sz="6400" dirty="0" smtClean="0"/>
              <a:t/>
            </a:r>
            <a:br>
              <a:rPr lang="en-US" sz="6400" dirty="0" smtClean="0"/>
            </a:br>
            <a:r>
              <a:rPr lang="en-US" sz="6400" dirty="0" smtClean="0"/>
              <a:t>Oh, deep in my heart,</a:t>
            </a:r>
            <a:br>
              <a:rPr lang="en-US" sz="6400" dirty="0" smtClean="0"/>
            </a:br>
            <a:r>
              <a:rPr lang="en-US" sz="6400" dirty="0" smtClean="0"/>
              <a:t/>
            </a:r>
            <a:br>
              <a:rPr lang="en-US" sz="6400" dirty="0" smtClean="0"/>
            </a:br>
            <a:r>
              <a:rPr lang="en-US" sz="6400" dirty="0" smtClean="0"/>
              <a:t>We shall live in peace, </a:t>
            </a:r>
            <a:br>
              <a:rPr lang="en-US" sz="6400" dirty="0" smtClean="0"/>
            </a:br>
            <a:r>
              <a:rPr lang="en-US" sz="6400" dirty="0" smtClean="0"/>
              <a:t>We shall live in peace, </a:t>
            </a:r>
            <a:br>
              <a:rPr lang="en-US" sz="6400" dirty="0" smtClean="0"/>
            </a:br>
            <a:r>
              <a:rPr lang="en-US" sz="6400" dirty="0" smtClean="0"/>
              <a:t>We shall live in peace, some day.</a:t>
            </a:r>
            <a:br>
              <a:rPr lang="en-US" sz="6400" dirty="0" smtClean="0"/>
            </a:br>
            <a:r>
              <a:rPr lang="en-US" sz="6400" dirty="0" smtClean="0"/>
              <a:t/>
            </a:r>
            <a:br>
              <a:rPr lang="en-US" sz="6400" dirty="0" smtClean="0"/>
            </a:br>
            <a:r>
              <a:rPr lang="en-US" sz="6400" dirty="0" smtClean="0"/>
              <a:t>Oh, deep in my heart,</a:t>
            </a:r>
            <a:br>
              <a:rPr lang="en-US" sz="6400" dirty="0" smtClean="0"/>
            </a:br>
            <a:r>
              <a:rPr lang="en-US" sz="6400" dirty="0" smtClean="0"/>
              <a:t/>
            </a:r>
            <a:br>
              <a:rPr lang="en-US" sz="6400" dirty="0" smtClean="0"/>
            </a:br>
            <a:r>
              <a:rPr lang="en-US" sz="6400" dirty="0" smtClean="0"/>
              <a:t>We shall all be free, </a:t>
            </a:r>
            <a:br>
              <a:rPr lang="en-US" sz="6400" dirty="0" smtClean="0"/>
            </a:br>
            <a:r>
              <a:rPr lang="en-US" sz="6400" dirty="0" smtClean="0"/>
              <a:t>We shall all be free, </a:t>
            </a:r>
            <a:br>
              <a:rPr lang="en-US" sz="6400" dirty="0" smtClean="0"/>
            </a:br>
            <a:r>
              <a:rPr lang="en-US" sz="6400" dirty="0" smtClean="0"/>
              <a:t>We shall all be free, some day.</a:t>
            </a:r>
            <a:br>
              <a:rPr lang="en-US" sz="6400" dirty="0" smtClean="0"/>
            </a:br>
            <a:r>
              <a:rPr lang="en-US" sz="6400" dirty="0" smtClean="0"/>
              <a:t/>
            </a:r>
            <a:br>
              <a:rPr lang="en-US" sz="6400" dirty="0" smtClean="0"/>
            </a:br>
            <a:r>
              <a:rPr lang="en-US" sz="6400" dirty="0" smtClean="0"/>
              <a:t>Oh, deep in my heart,</a:t>
            </a:r>
            <a:r>
              <a:rPr lang="en-US" sz="5600" dirty="0" smtClean="0"/>
              <a:t/>
            </a:r>
            <a:br>
              <a:rPr lang="en-US" sz="5600" dirty="0" smtClean="0"/>
            </a:br>
            <a:r>
              <a:rPr lang="en-US" sz="5600" dirty="0" smtClean="0"/>
              <a:t/>
            </a:r>
            <a:br>
              <a:rPr lang="en-US" sz="5600" dirty="0" smtClean="0"/>
            </a:br>
            <a:r>
              <a:rPr lang="en-US" dirty="0" smtClean="0"/>
              <a:t/>
            </a:r>
            <a:br>
              <a:rPr lang="en-US" dirty="0" smtClean="0"/>
            </a:br>
            <a:r>
              <a:rPr lang="en-US" dirty="0" smtClean="0"/>
              <a:t/>
            </a:r>
            <a:br>
              <a:rPr lang="en-US" dirty="0" smtClean="0"/>
            </a:br>
            <a:endParaRPr lang="en-US" dirty="0"/>
          </a:p>
        </p:txBody>
      </p:sp>
      <p:sp>
        <p:nvSpPr>
          <p:cNvPr id="20483" name="TextBox 3"/>
          <p:cNvSpPr txBox="1">
            <a:spLocks noChangeArrowheads="1"/>
          </p:cNvSpPr>
          <p:nvPr/>
        </p:nvSpPr>
        <p:spPr bwMode="auto">
          <a:xfrm>
            <a:off x="4191000" y="1219200"/>
            <a:ext cx="3810000" cy="4246563"/>
          </a:xfrm>
          <a:prstGeom prst="rect">
            <a:avLst/>
          </a:prstGeom>
          <a:noFill/>
          <a:ln w="9525">
            <a:noFill/>
            <a:miter lim="800000"/>
            <a:headEnd/>
            <a:tailEnd/>
          </a:ln>
        </p:spPr>
        <p:txBody>
          <a:bodyPr>
            <a:spAutoFit/>
          </a:bodyPr>
          <a:lstStyle/>
          <a:p>
            <a:r>
              <a:rPr lang="en-US">
                <a:latin typeface="Constantia" pitchFamily="18" charset="0"/>
              </a:rPr>
              <a:t>We are not afraid, </a:t>
            </a:r>
            <a:br>
              <a:rPr lang="en-US">
                <a:latin typeface="Constantia" pitchFamily="18" charset="0"/>
              </a:rPr>
            </a:br>
            <a:r>
              <a:rPr lang="en-US">
                <a:latin typeface="Constantia" pitchFamily="18" charset="0"/>
              </a:rPr>
              <a:t>We are not afraid, </a:t>
            </a:r>
            <a:br>
              <a:rPr lang="en-US">
                <a:latin typeface="Constantia" pitchFamily="18" charset="0"/>
              </a:rPr>
            </a:br>
            <a:r>
              <a:rPr lang="en-US">
                <a:latin typeface="Constantia" pitchFamily="18" charset="0"/>
              </a:rPr>
              <a:t>We are not afraid, TODAY </a:t>
            </a:r>
            <a:br>
              <a:rPr lang="en-US">
                <a:latin typeface="Constantia" pitchFamily="18" charset="0"/>
              </a:rPr>
            </a:br>
            <a:r>
              <a:rPr lang="en-US">
                <a:latin typeface="Constantia" pitchFamily="18" charset="0"/>
              </a:rPr>
              <a:t/>
            </a:r>
            <a:br>
              <a:rPr lang="en-US">
                <a:latin typeface="Constantia" pitchFamily="18" charset="0"/>
              </a:rPr>
            </a:br>
            <a:r>
              <a:rPr lang="en-US">
                <a:latin typeface="Constantia" pitchFamily="18" charset="0"/>
              </a:rPr>
              <a:t>Oh, deep in my heart,</a:t>
            </a:r>
            <a:br>
              <a:rPr lang="en-US">
                <a:latin typeface="Constantia" pitchFamily="18" charset="0"/>
              </a:rPr>
            </a:br>
            <a:r>
              <a:rPr lang="en-US">
                <a:latin typeface="Constantia" pitchFamily="18" charset="0"/>
              </a:rPr>
              <a:t/>
            </a:r>
            <a:br>
              <a:rPr lang="en-US">
                <a:latin typeface="Constantia" pitchFamily="18" charset="0"/>
              </a:rPr>
            </a:br>
            <a:r>
              <a:rPr lang="en-US">
                <a:latin typeface="Constantia" pitchFamily="18" charset="0"/>
              </a:rPr>
              <a:t>We shall overcome, </a:t>
            </a:r>
            <a:br>
              <a:rPr lang="en-US">
                <a:latin typeface="Constantia" pitchFamily="18" charset="0"/>
              </a:rPr>
            </a:br>
            <a:r>
              <a:rPr lang="en-US">
                <a:latin typeface="Constantia" pitchFamily="18" charset="0"/>
              </a:rPr>
              <a:t>We shall overcome, </a:t>
            </a:r>
            <a:br>
              <a:rPr lang="en-US">
                <a:latin typeface="Constantia" pitchFamily="18" charset="0"/>
              </a:rPr>
            </a:br>
            <a:r>
              <a:rPr lang="en-US">
                <a:latin typeface="Constantia" pitchFamily="18" charset="0"/>
              </a:rPr>
              <a:t>We shall overcome, some day.</a:t>
            </a:r>
            <a:br>
              <a:rPr lang="en-US">
                <a:latin typeface="Constantia" pitchFamily="18" charset="0"/>
              </a:rPr>
            </a:br>
            <a:r>
              <a:rPr lang="en-US">
                <a:latin typeface="Constantia" pitchFamily="18" charset="0"/>
              </a:rPr>
              <a:t/>
            </a:r>
            <a:br>
              <a:rPr lang="en-US">
                <a:latin typeface="Constantia" pitchFamily="18" charset="0"/>
              </a:rPr>
            </a:br>
            <a:r>
              <a:rPr lang="en-US">
                <a:latin typeface="Constantia" pitchFamily="18" charset="0"/>
              </a:rPr>
              <a:t>Oh, deep in my heart,</a:t>
            </a:r>
            <a:br>
              <a:rPr lang="en-US">
                <a:latin typeface="Constantia" pitchFamily="18" charset="0"/>
              </a:rPr>
            </a:br>
            <a:r>
              <a:rPr lang="en-US">
                <a:latin typeface="Constantia" pitchFamily="18" charset="0"/>
              </a:rPr>
              <a:t>I do believe</a:t>
            </a:r>
          </a:p>
          <a:p>
            <a:r>
              <a:rPr lang="en-US">
                <a:latin typeface="Constantia" pitchFamily="18" charset="0"/>
              </a:rPr>
              <a:t>We Shall overcome someday</a:t>
            </a:r>
          </a:p>
          <a:p>
            <a:endParaRPr lang="en-US">
              <a:latin typeface="Constantia" pitchFamily="18" charset="0"/>
            </a:endParaRPr>
          </a:p>
          <a:p>
            <a:endParaRPr lang="en-US">
              <a:latin typeface="Constantia" pitchFamily="18" charset="0"/>
            </a:endParaRPr>
          </a:p>
        </p:txBody>
      </p:sp>
      <p:sp>
        <p:nvSpPr>
          <p:cNvPr id="20484" name="TextBox 4"/>
          <p:cNvSpPr txBox="1">
            <a:spLocks noChangeArrowheads="1"/>
          </p:cNvSpPr>
          <p:nvPr/>
        </p:nvSpPr>
        <p:spPr bwMode="auto">
          <a:xfrm>
            <a:off x="4191000" y="5105400"/>
            <a:ext cx="4267200" cy="1477963"/>
          </a:xfrm>
          <a:prstGeom prst="rect">
            <a:avLst/>
          </a:prstGeom>
          <a:noFill/>
          <a:ln w="9525">
            <a:noFill/>
            <a:miter lim="800000"/>
            <a:headEnd/>
            <a:tailEnd/>
          </a:ln>
        </p:spPr>
        <p:txBody>
          <a:bodyPr>
            <a:spAutoFit/>
          </a:bodyPr>
          <a:lstStyle/>
          <a:p>
            <a:r>
              <a:rPr lang="en-US" dirty="0">
                <a:latin typeface="Constantia" pitchFamily="18" charset="0"/>
                <a:hlinkClick r:id="rId2"/>
              </a:rPr>
              <a:t>http://www.youtube.com/watch?v=NLlBTnfRkTg&amp;feature=related&amp;safety_mode=true&amp;persist_safety_mode=1</a:t>
            </a:r>
            <a:endParaRPr lang="en-US" dirty="0">
              <a:latin typeface="Constantia" pitchFamily="18" charset="0"/>
            </a:endParaRPr>
          </a:p>
          <a:p>
            <a:r>
              <a:rPr lang="en-US" dirty="0">
                <a:latin typeface="Constantia" pitchFamily="18" charset="0"/>
              </a:rPr>
              <a:t>Bruce Springsteen singing We Shall Overcome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What happened with the civil rights movement?</a:t>
            </a:r>
            <a:endParaRPr lang="en-US" dirty="0"/>
          </a:p>
        </p:txBody>
      </p:sp>
      <p:sp>
        <p:nvSpPr>
          <p:cNvPr id="21506" name="Content Placeholder 2"/>
          <p:cNvSpPr>
            <a:spLocks noGrp="1"/>
          </p:cNvSpPr>
          <p:nvPr>
            <p:ph idx="1"/>
          </p:nvPr>
        </p:nvSpPr>
        <p:spPr/>
        <p:txBody>
          <a:bodyPr/>
          <a:lstStyle/>
          <a:p>
            <a:pPr eaLnBrk="1" hangingPunct="1"/>
            <a:r>
              <a:rPr lang="en-US" smtClean="0"/>
              <a:t>In 1964, the United States Congress signed the Civil Rights Act which made it illegal to discriminate against people on the basis of race or colour. The songs of the protestors finally reached the ears of the government.</a:t>
            </a:r>
          </a:p>
          <a:p>
            <a:pPr eaLnBrk="1" hangingPunct="1"/>
            <a:r>
              <a:rPr lang="en-US" smtClean="0"/>
              <a:t>This day is now commemorated as Martin Luther King day in the USA.</a:t>
            </a:r>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435</TotalTime>
  <Words>1915</Words>
  <Application>Microsoft Office PowerPoint</Application>
  <PresentationFormat>On-screen Show (4:3)</PresentationFormat>
  <Paragraphs>162</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Flow</vt:lpstr>
      <vt:lpstr>MUSIC IN POLITICAL AND SOCIAL MOVEMENTS</vt:lpstr>
      <vt:lpstr>What will you learn?</vt:lpstr>
      <vt:lpstr>Evaluation for this Unit</vt:lpstr>
      <vt:lpstr>Protest and Peace</vt:lpstr>
      <vt:lpstr>What is protest music?</vt:lpstr>
      <vt:lpstr>Where does protest music come from?</vt:lpstr>
      <vt:lpstr>We Shall Overcome</vt:lpstr>
      <vt:lpstr>We Shall Overcome</vt:lpstr>
      <vt:lpstr>What happened with the civil rights movement?</vt:lpstr>
      <vt:lpstr>Protests War/Promoting Peace</vt:lpstr>
      <vt:lpstr>Bob Dylan</vt:lpstr>
      <vt:lpstr>Bob Dylan’s Blowin in the Wind</vt:lpstr>
      <vt:lpstr>Wake Me Up When September Ends</vt:lpstr>
      <vt:lpstr>Meaning?</vt:lpstr>
      <vt:lpstr>Environmental Protest Songs</vt:lpstr>
      <vt:lpstr>Beautiful Lie</vt:lpstr>
      <vt:lpstr>Jason Mraz ‘Only Human’</vt:lpstr>
      <vt:lpstr>Only Human</vt:lpstr>
      <vt:lpstr>Joni Mitchelle ‘Big Yellow Taxi’</vt:lpstr>
      <vt:lpstr>Big Yellow Taxi</vt:lpstr>
      <vt:lpstr>Protest Songs About Animal Abuse</vt:lpstr>
      <vt:lpstr>Protest Songs About Racism</vt:lpstr>
      <vt:lpstr>Black Eyed Peas ‘Where is the Love?’</vt:lpstr>
      <vt:lpstr>Garth Brooks ‘We Shall Be Free’</vt:lpstr>
      <vt:lpstr>Pollution: Tom Lehrer</vt:lpstr>
      <vt:lpstr> Concrete Angel: A Protest Song About Child Abuse</vt:lpstr>
      <vt:lpstr>Slide 27</vt:lpstr>
      <vt:lpstr>Protest Songs About Domestic Abuse</vt:lpstr>
      <vt:lpstr>Slide 29</vt:lpstr>
      <vt:lpstr>Slide 30</vt:lpstr>
      <vt:lpstr>I’m Okay – Christina Aguilera</vt:lpstr>
      <vt:lpstr>Slide 32</vt:lpstr>
      <vt:lpstr>Bob Marley - War</vt:lpstr>
      <vt:lpstr>Slide 34</vt:lpstr>
      <vt:lpstr>Slide 35</vt:lpstr>
      <vt:lpstr>Dixie Chicks – Not Ready to Make Nice</vt:lpstr>
      <vt:lpstr>Slide 37</vt:lpstr>
      <vt:lpstr>Slide 38</vt:lpstr>
      <vt:lpstr>Slide 39</vt:lpstr>
      <vt:lpstr>Slide 40</vt:lpstr>
      <vt:lpstr>Imagine- John Lennon</vt:lpstr>
      <vt:lpstr>Slide 42</vt:lpstr>
      <vt:lpstr>Slide 43</vt:lpstr>
      <vt:lpstr>Slide 44</vt:lpstr>
      <vt:lpstr>Yes we can!</vt:lpstr>
      <vt:lpstr>Slide 46</vt:lpstr>
    </vt:vector>
  </TitlesOfParts>
  <Company>cdli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MUSIC IN POLITICAL AND SOCIAL MOVEMENTS</dc:title>
  <dc:creator>hwoodman</dc:creator>
  <cp:lastModifiedBy>dcoady</cp:lastModifiedBy>
  <cp:revision>29</cp:revision>
  <dcterms:created xsi:type="dcterms:W3CDTF">2011-03-14T20:59:04Z</dcterms:created>
  <dcterms:modified xsi:type="dcterms:W3CDTF">2012-12-17T12:58:13Z</dcterms:modified>
</cp:coreProperties>
</file>