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08"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F1BA06B-5B96-4C95-88F0-33AB3B343BDF}" type="datetimeFigureOut">
              <a:rPr lang="en-CA" smtClean="0"/>
              <a:pPr/>
              <a:t>15/05/2013</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3957813-EDF2-4477-AFD8-F1F51A009E56}"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1BA06B-5B96-4C95-88F0-33AB3B343BDF}" type="datetimeFigureOut">
              <a:rPr lang="en-CA" smtClean="0"/>
              <a:pPr/>
              <a:t>15/05/2013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33957813-EDF2-4477-AFD8-F1F51A009E56}"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1BA06B-5B96-4C95-88F0-33AB3B343BDF}" type="datetimeFigureOut">
              <a:rPr lang="en-CA" smtClean="0"/>
              <a:pPr/>
              <a:t>15/05/2013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33957813-EDF2-4477-AFD8-F1F51A009E56}"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1BA06B-5B96-4C95-88F0-33AB3B343BDF}" type="datetimeFigureOut">
              <a:rPr lang="en-CA" smtClean="0"/>
              <a:pPr/>
              <a:t>15/05/2013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33957813-EDF2-4477-AFD8-F1F51A009E56}" type="slidenum">
              <a:rPr lang="en-CA" smtClean="0"/>
              <a:pPr/>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F1BA06B-5B96-4C95-88F0-33AB3B343BDF}" type="datetimeFigureOut">
              <a:rPr lang="en-CA" smtClean="0"/>
              <a:pPr/>
              <a:t>15/05/2013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33957813-EDF2-4477-AFD8-F1F51A009E56}" type="slidenum">
              <a:rPr lang="en-CA" smtClean="0"/>
              <a:pPr/>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F1BA06B-5B96-4C95-88F0-33AB3B343BDF}" type="datetimeFigureOut">
              <a:rPr lang="en-CA" smtClean="0"/>
              <a:pPr/>
              <a:t>15/05/2013</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33957813-EDF2-4477-AFD8-F1F51A009E56}" type="slidenum">
              <a:rPr lang="en-CA" smtClean="0"/>
              <a:pPr/>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F1BA06B-5B96-4C95-88F0-33AB3B343BDF}" type="datetimeFigureOut">
              <a:rPr lang="en-CA" smtClean="0"/>
              <a:pPr/>
              <a:t>15/05/2013</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33957813-EDF2-4477-AFD8-F1F51A009E56}"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F1BA06B-5B96-4C95-88F0-33AB3B343BDF}" type="datetimeFigureOut">
              <a:rPr lang="en-CA" smtClean="0"/>
              <a:pPr/>
              <a:t>15/05/2013</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33957813-EDF2-4477-AFD8-F1F51A009E56}" type="slidenum">
              <a:rPr lang="en-CA" smtClean="0"/>
              <a:pPr/>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F1BA06B-5B96-4C95-88F0-33AB3B343BDF}" type="datetimeFigureOut">
              <a:rPr lang="en-CA" smtClean="0"/>
              <a:pPr/>
              <a:t>15/05/2013</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33957813-EDF2-4477-AFD8-F1F51A009E56}"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F1BA06B-5B96-4C95-88F0-33AB3B343BDF}" type="datetimeFigureOut">
              <a:rPr lang="en-CA" smtClean="0"/>
              <a:pPr/>
              <a:t>15/05/2013</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33957813-EDF2-4477-AFD8-F1F51A009E56}"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F1BA06B-5B96-4C95-88F0-33AB3B343BDF}" type="datetimeFigureOut">
              <a:rPr lang="en-CA" smtClean="0"/>
              <a:pPr/>
              <a:t>15/05/2013</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3957813-EDF2-4477-AFD8-F1F51A009E56}" type="slidenum">
              <a:rPr lang="en-CA" smtClean="0"/>
              <a:pPr/>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F1BA06B-5B96-4C95-88F0-33AB3B343BDF}" type="datetimeFigureOut">
              <a:rPr lang="en-CA" smtClean="0"/>
              <a:pPr/>
              <a:t>15/05/2013</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3957813-EDF2-4477-AFD8-F1F51A009E56}"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LGBTQ Introduction</a:t>
            </a:r>
            <a:endParaRPr lang="en-CA" dirty="0"/>
          </a:p>
        </p:txBody>
      </p:sp>
      <p:sp>
        <p:nvSpPr>
          <p:cNvPr id="3" name="Subtitle 2"/>
          <p:cNvSpPr>
            <a:spLocks noGrp="1"/>
          </p:cNvSpPr>
          <p:nvPr>
            <p:ph type="subTitle" idx="1"/>
          </p:nvPr>
        </p:nvSpPr>
        <p:spPr/>
        <p:txBody>
          <a:bodyPr/>
          <a:lstStyle/>
          <a:p>
            <a:endParaRPr lang="en-C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 person who is emotionally, romantically or physically attracted to persons of the same sex. Gay usually refers to males, but can include females. Gay is the most preferred by the LGBTQ community when referring to homosexual males.</a:t>
            </a:r>
            <a:endParaRPr lang="en-CA" dirty="0"/>
          </a:p>
        </p:txBody>
      </p:sp>
      <p:sp>
        <p:nvSpPr>
          <p:cNvPr id="3" name="Title 2"/>
          <p:cNvSpPr>
            <a:spLocks noGrp="1"/>
          </p:cNvSpPr>
          <p:nvPr>
            <p:ph type="title"/>
          </p:nvPr>
        </p:nvSpPr>
        <p:spPr/>
        <p:txBody>
          <a:bodyPr/>
          <a:lstStyle/>
          <a:p>
            <a:r>
              <a:rPr lang="en-CA" dirty="0" smtClean="0"/>
              <a:t>Gay</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 physical or verbal attack directed at LGBTQ people, motivated by hatred for their sexual orientation, gender identity/expression and/or sexual behaviour.</a:t>
            </a:r>
            <a:endParaRPr lang="en-CA" dirty="0"/>
          </a:p>
        </p:txBody>
      </p:sp>
      <p:sp>
        <p:nvSpPr>
          <p:cNvPr id="3" name="Title 2"/>
          <p:cNvSpPr>
            <a:spLocks noGrp="1"/>
          </p:cNvSpPr>
          <p:nvPr>
            <p:ph type="title"/>
          </p:nvPr>
        </p:nvSpPr>
        <p:spPr/>
        <p:txBody>
          <a:bodyPr>
            <a:normAutofit fontScale="90000"/>
          </a:bodyPr>
          <a:lstStyle/>
          <a:p>
            <a:r>
              <a:rPr lang="en-CA" dirty="0" smtClean="0"/>
              <a:t>Gay Bashing (bashing/Queer –bashing)</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Student led </a:t>
            </a:r>
            <a:r>
              <a:rPr lang="en-CA" dirty="0" smtClean="0"/>
              <a:t>organizations that are intended on providing a safe and supportive environment for LGBTQ society</a:t>
            </a:r>
            <a:endParaRPr lang="en-CA" dirty="0" smtClean="0"/>
          </a:p>
          <a:p>
            <a:endParaRPr lang="en-CA" dirty="0" smtClean="0"/>
          </a:p>
          <a:p>
            <a:r>
              <a:rPr lang="en-CA" dirty="0" smtClean="0"/>
              <a:t>This </a:t>
            </a:r>
            <a:r>
              <a:rPr lang="en-CA" dirty="0" smtClean="0"/>
              <a:t>room</a:t>
            </a:r>
          </a:p>
          <a:p>
            <a:r>
              <a:rPr lang="en-CA" dirty="0" smtClean="0"/>
              <a:t>Lunch time</a:t>
            </a:r>
          </a:p>
          <a:p>
            <a:r>
              <a:rPr lang="en-CA" dirty="0" smtClean="0"/>
              <a:t>Tuesdays</a:t>
            </a:r>
            <a:endParaRPr lang="en-CA" dirty="0"/>
          </a:p>
        </p:txBody>
      </p:sp>
      <p:sp>
        <p:nvSpPr>
          <p:cNvPr id="3" name="Title 2"/>
          <p:cNvSpPr>
            <a:spLocks noGrp="1"/>
          </p:cNvSpPr>
          <p:nvPr>
            <p:ph type="title"/>
          </p:nvPr>
        </p:nvSpPr>
        <p:spPr/>
        <p:txBody>
          <a:bodyPr/>
          <a:lstStyle/>
          <a:p>
            <a:r>
              <a:rPr lang="en-CA" dirty="0" smtClean="0"/>
              <a:t>Gay Straight Alliance</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Social and cultural expression of sex, NOT biological sex.</a:t>
            </a:r>
          </a:p>
          <a:p>
            <a:r>
              <a:rPr lang="en-CA" dirty="0" smtClean="0"/>
              <a:t>How you feel and experience your sex. It is not defined by your biological or anatomical sex, it can be fluid.</a:t>
            </a:r>
          </a:p>
          <a:p>
            <a:r>
              <a:rPr lang="en-CA" dirty="0" smtClean="0"/>
              <a:t>Masculine, feminine, androgynous, </a:t>
            </a:r>
            <a:r>
              <a:rPr lang="en-CA" dirty="0" err="1" smtClean="0"/>
              <a:t>genderqueer</a:t>
            </a:r>
            <a:r>
              <a:rPr lang="en-CA" dirty="0" smtClean="0"/>
              <a:t>.</a:t>
            </a:r>
            <a:endParaRPr lang="en-CA" dirty="0"/>
          </a:p>
        </p:txBody>
      </p:sp>
      <p:sp>
        <p:nvSpPr>
          <p:cNvPr id="3" name="Title 2"/>
          <p:cNvSpPr>
            <a:spLocks noGrp="1"/>
          </p:cNvSpPr>
          <p:nvPr>
            <p:ph type="title"/>
          </p:nvPr>
        </p:nvSpPr>
        <p:spPr/>
        <p:txBody>
          <a:bodyPr/>
          <a:lstStyle/>
          <a:p>
            <a:r>
              <a:rPr lang="en-CA" dirty="0" smtClean="0"/>
              <a:t>Gender</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Heterosexism refers to the assumption that all people are heterosexual and that heterosexuality is superior and more desirable than homosexuality</a:t>
            </a:r>
          </a:p>
          <a:p>
            <a:r>
              <a:rPr lang="en-CA" dirty="0" smtClean="0"/>
              <a:t>Homophobia is an irrational fear and hatred of homosexuals</a:t>
            </a:r>
          </a:p>
          <a:p>
            <a:r>
              <a:rPr lang="en-CA" dirty="0" smtClean="0"/>
              <a:t>Both are negative stereotypes.</a:t>
            </a:r>
            <a:endParaRPr lang="en-CA" dirty="0"/>
          </a:p>
        </p:txBody>
      </p:sp>
      <p:sp>
        <p:nvSpPr>
          <p:cNvPr id="3" name="Title 2"/>
          <p:cNvSpPr>
            <a:spLocks noGrp="1"/>
          </p:cNvSpPr>
          <p:nvPr>
            <p:ph type="title"/>
          </p:nvPr>
        </p:nvSpPr>
        <p:spPr/>
        <p:txBody>
          <a:bodyPr/>
          <a:lstStyle/>
          <a:p>
            <a:r>
              <a:rPr lang="en-CA" dirty="0" smtClean="0"/>
              <a:t>Heterosexism/Homophobia</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 person who is romantically, sexually and emotionally attracted to someone of the opposite gender. Commonly referred to as straight.</a:t>
            </a:r>
            <a:endParaRPr lang="en-CA" dirty="0"/>
          </a:p>
        </p:txBody>
      </p:sp>
      <p:sp>
        <p:nvSpPr>
          <p:cNvPr id="3" name="Title 2"/>
          <p:cNvSpPr>
            <a:spLocks noGrp="1"/>
          </p:cNvSpPr>
          <p:nvPr>
            <p:ph type="title"/>
          </p:nvPr>
        </p:nvSpPr>
        <p:spPr/>
        <p:txBody>
          <a:bodyPr/>
          <a:lstStyle/>
          <a:p>
            <a:r>
              <a:rPr lang="en-CA" dirty="0" smtClean="0"/>
              <a:t>Heterosexual</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 person who is sexually and emotionally attracted to someone of the same sex. This is associated with a medical term, and is not preferred by the LGTBQ community. </a:t>
            </a:r>
            <a:endParaRPr lang="en-CA" dirty="0"/>
          </a:p>
        </p:txBody>
      </p:sp>
      <p:sp>
        <p:nvSpPr>
          <p:cNvPr id="3" name="Title 2"/>
          <p:cNvSpPr>
            <a:spLocks noGrp="1"/>
          </p:cNvSpPr>
          <p:nvPr>
            <p:ph type="title"/>
          </p:nvPr>
        </p:nvSpPr>
        <p:spPr/>
        <p:txBody>
          <a:bodyPr/>
          <a:lstStyle/>
          <a:p>
            <a:r>
              <a:rPr lang="en-CA" dirty="0" smtClean="0"/>
              <a:t>Homosexual</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 woman who feels sexually, romantically or emotionally attracted to another woman</a:t>
            </a:r>
          </a:p>
          <a:p>
            <a:r>
              <a:rPr lang="en-CA" dirty="0" smtClean="0"/>
              <a:t>Acceptable term: differentiates from the homosexual male</a:t>
            </a:r>
            <a:endParaRPr lang="en-CA" dirty="0"/>
          </a:p>
        </p:txBody>
      </p:sp>
      <p:sp>
        <p:nvSpPr>
          <p:cNvPr id="3" name="Title 2"/>
          <p:cNvSpPr>
            <a:spLocks noGrp="1"/>
          </p:cNvSpPr>
          <p:nvPr>
            <p:ph type="title"/>
          </p:nvPr>
        </p:nvSpPr>
        <p:spPr/>
        <p:txBody>
          <a:bodyPr>
            <a:normAutofit/>
          </a:bodyPr>
          <a:lstStyle/>
          <a:p>
            <a:r>
              <a:rPr lang="en-CA" dirty="0" smtClean="0"/>
              <a:t>Lesbian</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How you chose to live your live, whatever than might mean.</a:t>
            </a:r>
          </a:p>
          <a:p>
            <a:r>
              <a:rPr lang="en-CA" dirty="0" smtClean="0"/>
              <a:t>The term homosexual lifestyle is often used with anti-gay groups to imply homosexuality is a choice rather than one’s identity. </a:t>
            </a:r>
            <a:endParaRPr lang="en-CA" dirty="0"/>
          </a:p>
        </p:txBody>
      </p:sp>
      <p:sp>
        <p:nvSpPr>
          <p:cNvPr id="3" name="Title 2"/>
          <p:cNvSpPr>
            <a:spLocks noGrp="1"/>
          </p:cNvSpPr>
          <p:nvPr>
            <p:ph type="title"/>
          </p:nvPr>
        </p:nvSpPr>
        <p:spPr/>
        <p:txBody>
          <a:bodyPr/>
          <a:lstStyle/>
          <a:p>
            <a:r>
              <a:rPr lang="en-CA" dirty="0" smtClean="0"/>
              <a:t>Lifestyle</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 hatred of women</a:t>
            </a:r>
            <a:endParaRPr lang="en-CA" dirty="0"/>
          </a:p>
        </p:txBody>
      </p:sp>
      <p:sp>
        <p:nvSpPr>
          <p:cNvPr id="3" name="Title 2"/>
          <p:cNvSpPr>
            <a:spLocks noGrp="1"/>
          </p:cNvSpPr>
          <p:nvPr>
            <p:ph type="title"/>
          </p:nvPr>
        </p:nvSpPr>
        <p:spPr/>
        <p:txBody>
          <a:bodyPr/>
          <a:lstStyle/>
          <a:p>
            <a:r>
              <a:rPr lang="en-CA" dirty="0" smtClean="0"/>
              <a:t>Misogyny</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 person, regardless of their sexual orientation or gender identity, who supports and stands up for the human and civil rights of LGBTQ people. They believe in the dignity and respect of all people, and are willing to stand up in that role.</a:t>
            </a:r>
            <a:endParaRPr lang="en-CA" dirty="0"/>
          </a:p>
        </p:txBody>
      </p:sp>
      <p:sp>
        <p:nvSpPr>
          <p:cNvPr id="3" name="Title 2"/>
          <p:cNvSpPr>
            <a:spLocks noGrp="1"/>
          </p:cNvSpPr>
          <p:nvPr>
            <p:ph type="title"/>
          </p:nvPr>
        </p:nvSpPr>
        <p:spPr/>
        <p:txBody>
          <a:bodyPr>
            <a:normAutofit/>
          </a:bodyPr>
          <a:lstStyle/>
          <a:p>
            <a:r>
              <a:rPr lang="en-CA" dirty="0" smtClean="0"/>
              <a:t>Ally</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Prolonged cruel or unjust treatment </a:t>
            </a:r>
          </a:p>
          <a:p>
            <a:r>
              <a:rPr lang="en-CA" dirty="0" smtClean="0"/>
              <a:t>Denying others fair and equal treatment and equal </a:t>
            </a:r>
            <a:r>
              <a:rPr lang="en-CA" dirty="0" smtClean="0"/>
              <a:t>opportunities</a:t>
            </a:r>
            <a:endParaRPr lang="en-CA" dirty="0"/>
          </a:p>
        </p:txBody>
      </p:sp>
      <p:sp>
        <p:nvSpPr>
          <p:cNvPr id="3" name="Title 2"/>
          <p:cNvSpPr>
            <a:spLocks noGrp="1"/>
          </p:cNvSpPr>
          <p:nvPr>
            <p:ph type="title"/>
          </p:nvPr>
        </p:nvSpPr>
        <p:spPr/>
        <p:txBody>
          <a:bodyPr/>
          <a:lstStyle/>
          <a:p>
            <a:r>
              <a:rPr lang="en-CA" dirty="0" smtClean="0"/>
              <a:t>Oppression</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Openly acknowledging one’s sexual identity or gender identity</a:t>
            </a:r>
          </a:p>
        </p:txBody>
      </p:sp>
      <p:sp>
        <p:nvSpPr>
          <p:cNvPr id="3" name="Title 2"/>
          <p:cNvSpPr>
            <a:spLocks noGrp="1"/>
          </p:cNvSpPr>
          <p:nvPr>
            <p:ph type="title"/>
          </p:nvPr>
        </p:nvSpPr>
        <p:spPr/>
        <p:txBody>
          <a:bodyPr/>
          <a:lstStyle/>
          <a:p>
            <a:r>
              <a:rPr lang="en-CA" dirty="0" smtClean="0"/>
              <a:t>Out</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Used to have negative connotations</a:t>
            </a:r>
          </a:p>
          <a:p>
            <a:r>
              <a:rPr lang="en-CA" dirty="0" smtClean="0"/>
              <a:t>Has been reclaimed by the LGBTQ community as a positive way to refer to themselves</a:t>
            </a:r>
          </a:p>
          <a:p>
            <a:r>
              <a:rPr lang="en-CA" dirty="0" smtClean="0"/>
              <a:t>Not everyone believes this however, and this term should be used with sensitivity</a:t>
            </a:r>
            <a:endParaRPr lang="en-CA" dirty="0"/>
          </a:p>
        </p:txBody>
      </p:sp>
      <p:sp>
        <p:nvSpPr>
          <p:cNvPr id="3" name="Title 2"/>
          <p:cNvSpPr>
            <a:spLocks noGrp="1"/>
          </p:cNvSpPr>
          <p:nvPr>
            <p:ph type="title"/>
          </p:nvPr>
        </p:nvSpPr>
        <p:spPr/>
        <p:txBody>
          <a:bodyPr/>
          <a:lstStyle/>
          <a:p>
            <a:r>
              <a:rPr lang="en-CA" dirty="0" smtClean="0"/>
              <a:t>Queer</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 person who is unsure of their sexual orientation or gender identity</a:t>
            </a:r>
          </a:p>
          <a:p>
            <a:r>
              <a:rPr lang="en-CA" dirty="0" smtClean="0"/>
              <a:t>Feeling uncomfortable or unwilling to self-categorize</a:t>
            </a:r>
          </a:p>
        </p:txBody>
      </p:sp>
      <p:sp>
        <p:nvSpPr>
          <p:cNvPr id="3" name="Title 2"/>
          <p:cNvSpPr>
            <a:spLocks noGrp="1"/>
          </p:cNvSpPr>
          <p:nvPr>
            <p:ph type="title"/>
          </p:nvPr>
        </p:nvSpPr>
        <p:spPr/>
        <p:txBody>
          <a:bodyPr/>
          <a:lstStyle/>
          <a:p>
            <a:r>
              <a:rPr lang="en-CA" dirty="0" smtClean="0"/>
              <a:t>Questioning</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 symbol of the LGBTQ movement since 1978</a:t>
            </a:r>
          </a:p>
          <a:p>
            <a:pPr>
              <a:buNone/>
            </a:pPr>
            <a:endParaRPr lang="en-CA" dirty="0"/>
          </a:p>
        </p:txBody>
      </p:sp>
      <p:sp>
        <p:nvSpPr>
          <p:cNvPr id="3" name="Title 2"/>
          <p:cNvSpPr>
            <a:spLocks noGrp="1"/>
          </p:cNvSpPr>
          <p:nvPr>
            <p:ph type="title"/>
          </p:nvPr>
        </p:nvSpPr>
        <p:spPr/>
        <p:txBody>
          <a:bodyPr/>
          <a:lstStyle/>
          <a:p>
            <a:r>
              <a:rPr lang="en-CA" dirty="0" smtClean="0"/>
              <a:t>Rainbow Flag</a:t>
            </a:r>
            <a:endParaRPr lang="en-CA" dirty="0"/>
          </a:p>
        </p:txBody>
      </p:sp>
      <p:pic>
        <p:nvPicPr>
          <p:cNvPr id="4" name="Picture 3" descr="lgbtq flag.jpg"/>
          <p:cNvPicPr>
            <a:picLocks noChangeAspect="1"/>
          </p:cNvPicPr>
          <p:nvPr/>
        </p:nvPicPr>
        <p:blipFill>
          <a:blip r:embed="rId2" cstate="print"/>
          <a:stretch>
            <a:fillRect/>
          </a:stretch>
        </p:blipFill>
        <p:spPr>
          <a:xfrm>
            <a:off x="3262312" y="2557462"/>
            <a:ext cx="2619375" cy="17430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Discrimination and unfairness based on biological sex or gender and usually perpetrated against females</a:t>
            </a:r>
            <a:endParaRPr lang="en-CA" dirty="0"/>
          </a:p>
        </p:txBody>
      </p:sp>
      <p:sp>
        <p:nvSpPr>
          <p:cNvPr id="3" name="Title 2"/>
          <p:cNvSpPr>
            <a:spLocks noGrp="1"/>
          </p:cNvSpPr>
          <p:nvPr>
            <p:ph type="title"/>
          </p:nvPr>
        </p:nvSpPr>
        <p:spPr/>
        <p:txBody>
          <a:bodyPr/>
          <a:lstStyle/>
          <a:p>
            <a:r>
              <a:rPr lang="en-CA" dirty="0" smtClean="0"/>
              <a:t>Sexism</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 generalization, usually exaggerated or oversimplified and often offensive, that is used to describe or distinguish a group</a:t>
            </a:r>
            <a:endParaRPr lang="en-CA" dirty="0"/>
          </a:p>
        </p:txBody>
      </p:sp>
      <p:sp>
        <p:nvSpPr>
          <p:cNvPr id="3" name="Title 2"/>
          <p:cNvSpPr>
            <a:spLocks noGrp="1"/>
          </p:cNvSpPr>
          <p:nvPr>
            <p:ph type="title"/>
          </p:nvPr>
        </p:nvSpPr>
        <p:spPr/>
        <p:txBody>
          <a:bodyPr/>
          <a:lstStyle/>
          <a:p>
            <a:r>
              <a:rPr lang="en-CA" dirty="0" err="1" smtClean="0"/>
              <a:t>Sterotype</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An umbrella term for all who feel they are outside the boundaries of biological sex and culturally determined gender expression</a:t>
            </a:r>
            <a:endParaRPr lang="en-CA" dirty="0"/>
          </a:p>
        </p:txBody>
      </p:sp>
      <p:sp>
        <p:nvSpPr>
          <p:cNvPr id="3" name="Title 2"/>
          <p:cNvSpPr>
            <a:spLocks noGrp="1"/>
          </p:cNvSpPr>
          <p:nvPr>
            <p:ph type="title"/>
          </p:nvPr>
        </p:nvSpPr>
        <p:spPr/>
        <p:txBody>
          <a:bodyPr/>
          <a:lstStyle/>
          <a:p>
            <a:r>
              <a:rPr lang="en-CA" dirty="0" smtClean="0"/>
              <a:t>Trans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 person whose gender identity, outward appears, expression and/or anatomy do no fit the conventional expectations of male or female.</a:t>
            </a:r>
          </a:p>
          <a:p>
            <a:r>
              <a:rPr lang="en-CA" dirty="0" smtClean="0"/>
              <a:t>Many feel that they are neither specifically a man or woman through their biological sex or gender</a:t>
            </a:r>
          </a:p>
          <a:p>
            <a:r>
              <a:rPr lang="en-CA" dirty="0" smtClean="0"/>
              <a:t>Some opt to change appearances</a:t>
            </a:r>
            <a:endParaRPr lang="en-CA" dirty="0"/>
          </a:p>
        </p:txBody>
      </p:sp>
      <p:sp>
        <p:nvSpPr>
          <p:cNvPr id="3" name="Title 2"/>
          <p:cNvSpPr>
            <a:spLocks noGrp="1"/>
          </p:cNvSpPr>
          <p:nvPr>
            <p:ph type="title"/>
          </p:nvPr>
        </p:nvSpPr>
        <p:spPr/>
        <p:txBody>
          <a:bodyPr/>
          <a:lstStyle/>
          <a:p>
            <a:r>
              <a:rPr lang="en-CA" dirty="0" smtClean="0"/>
              <a:t>Transgender</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 person who identifies their gender with the opposite sex of their birth sex. </a:t>
            </a:r>
          </a:p>
          <a:p>
            <a:r>
              <a:rPr lang="en-CA" dirty="0" smtClean="0"/>
              <a:t>“Trapped in the wrong body”</a:t>
            </a:r>
          </a:p>
          <a:p>
            <a:r>
              <a:rPr lang="en-CA" dirty="0" smtClean="0"/>
              <a:t>Someone undergo treatments to make their body fir their internal sense of their true gender</a:t>
            </a:r>
            <a:endParaRPr lang="en-CA" dirty="0"/>
          </a:p>
        </p:txBody>
      </p:sp>
      <p:sp>
        <p:nvSpPr>
          <p:cNvPr id="3" name="Title 2"/>
          <p:cNvSpPr>
            <a:spLocks noGrp="1"/>
          </p:cNvSpPr>
          <p:nvPr>
            <p:ph type="title"/>
          </p:nvPr>
        </p:nvSpPr>
        <p:spPr/>
        <p:txBody>
          <a:bodyPr/>
          <a:lstStyle/>
          <a:p>
            <a:r>
              <a:rPr lang="en-CA" dirty="0" err="1" smtClean="0"/>
              <a:t>Transexual</a:t>
            </a:r>
            <a:r>
              <a:rPr lang="en-CA" dirty="0" smtClean="0"/>
              <a:t> (TS)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Slang term for people with a bisexual orientation and who self-identify as bisexual</a:t>
            </a:r>
            <a:endParaRPr lang="en-CA" dirty="0"/>
          </a:p>
        </p:txBody>
      </p:sp>
      <p:sp>
        <p:nvSpPr>
          <p:cNvPr id="3" name="Title 2"/>
          <p:cNvSpPr>
            <a:spLocks noGrp="1"/>
          </p:cNvSpPr>
          <p:nvPr>
            <p:ph type="title"/>
          </p:nvPr>
        </p:nvSpPr>
        <p:spPr/>
        <p:txBody>
          <a:bodyPr/>
          <a:lstStyle/>
          <a:p>
            <a:r>
              <a:rPr lang="en-CA" dirty="0" smtClean="0"/>
              <a:t>Bi</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People who usually self-identify with their biological sex and gender but who sometimes wear the clothing/jewelry of the opposite sex to fulfill emotional needs</a:t>
            </a:r>
            <a:endParaRPr lang="en-CA" dirty="0"/>
          </a:p>
        </p:txBody>
      </p:sp>
      <p:sp>
        <p:nvSpPr>
          <p:cNvPr id="3" name="Title 2"/>
          <p:cNvSpPr>
            <a:spLocks noGrp="1"/>
          </p:cNvSpPr>
          <p:nvPr>
            <p:ph type="title"/>
          </p:nvPr>
        </p:nvSpPr>
        <p:spPr/>
        <p:txBody>
          <a:bodyPr/>
          <a:lstStyle/>
          <a:p>
            <a:r>
              <a:rPr lang="en-CA" dirty="0" smtClean="0"/>
              <a:t>Cross Dresser</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Some Aboriginal people identify themselves as two-spirited rather than gay, lesbian, bisexual, transgendered or transsexual</a:t>
            </a:r>
          </a:p>
          <a:p>
            <a:r>
              <a:rPr lang="en-CA" dirty="0" smtClean="0"/>
              <a:t>Varies among different Native American cultures</a:t>
            </a:r>
            <a:endParaRPr lang="en-CA" dirty="0"/>
          </a:p>
        </p:txBody>
      </p:sp>
      <p:sp>
        <p:nvSpPr>
          <p:cNvPr id="3" name="Title 2"/>
          <p:cNvSpPr>
            <a:spLocks noGrp="1"/>
          </p:cNvSpPr>
          <p:nvPr>
            <p:ph type="title"/>
          </p:nvPr>
        </p:nvSpPr>
        <p:spPr/>
        <p:txBody>
          <a:bodyPr/>
          <a:lstStyle/>
          <a:p>
            <a:r>
              <a:rPr lang="en-CA" dirty="0" smtClean="0"/>
              <a:t>Two-Spirited</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 person who does not classify their sexuality with a person’s sex, but their gender</a:t>
            </a:r>
            <a:endParaRPr lang="en-CA" dirty="0"/>
          </a:p>
        </p:txBody>
      </p:sp>
      <p:sp>
        <p:nvSpPr>
          <p:cNvPr id="3" name="Title 2"/>
          <p:cNvSpPr>
            <a:spLocks noGrp="1"/>
          </p:cNvSpPr>
          <p:nvPr>
            <p:ph type="title"/>
          </p:nvPr>
        </p:nvSpPr>
        <p:spPr/>
        <p:txBody>
          <a:bodyPr/>
          <a:lstStyle/>
          <a:p>
            <a:r>
              <a:rPr lang="en-CA" dirty="0" err="1" smtClean="0"/>
              <a:t>PanSexual</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Xenophobia describes attitudes, prejudices and behaviours that reject, exclude and often vilify persons based on the perception that they are outsiders or foreigners to the community, society or national </a:t>
            </a:r>
            <a:r>
              <a:rPr lang="en-CA" dirty="0" smtClean="0"/>
              <a:t>identity</a:t>
            </a:r>
            <a:r>
              <a:rPr lang="en-CA" dirty="0" smtClean="0"/>
              <a:t>.</a:t>
            </a:r>
            <a:endParaRPr lang="en-CA" dirty="0"/>
          </a:p>
        </p:txBody>
      </p:sp>
      <p:sp>
        <p:nvSpPr>
          <p:cNvPr id="3" name="Title 2"/>
          <p:cNvSpPr>
            <a:spLocks noGrp="1"/>
          </p:cNvSpPr>
          <p:nvPr>
            <p:ph type="title"/>
          </p:nvPr>
        </p:nvSpPr>
        <p:spPr/>
        <p:txBody>
          <a:bodyPr/>
          <a:lstStyle/>
          <a:p>
            <a:r>
              <a:rPr lang="en-CA" dirty="0" smtClean="0"/>
              <a:t>Xenophobia</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 biological state of having</a:t>
            </a:r>
          </a:p>
          <a:p>
            <a:pPr marL="624078" indent="-514350">
              <a:buFont typeface="+mj-lt"/>
              <a:buAutoNum type="arabicPeriod"/>
            </a:pPr>
            <a:r>
              <a:rPr lang="en-CA" dirty="0" smtClean="0"/>
              <a:t>Female or male genitalia</a:t>
            </a:r>
          </a:p>
          <a:p>
            <a:pPr marL="624078" indent="-514350">
              <a:buFont typeface="+mj-lt"/>
              <a:buAutoNum type="arabicPeriod"/>
            </a:pPr>
            <a:r>
              <a:rPr lang="en-CA" dirty="0" smtClean="0"/>
              <a:t>Female or male sex organs</a:t>
            </a:r>
          </a:p>
          <a:p>
            <a:pPr marL="624078" indent="-514350">
              <a:buFont typeface="+mj-lt"/>
              <a:buAutoNum type="arabicPeriod"/>
            </a:pPr>
            <a:r>
              <a:rPr lang="en-CA" dirty="0" smtClean="0"/>
              <a:t>Female </a:t>
            </a:r>
            <a:r>
              <a:rPr lang="en-CA" dirty="0" smtClean="0"/>
              <a:t>or </a:t>
            </a:r>
            <a:r>
              <a:rPr lang="en-CA" dirty="0" smtClean="0"/>
              <a:t>male sex hormones</a:t>
            </a:r>
          </a:p>
          <a:p>
            <a:pPr marL="624078" indent="-514350">
              <a:buNone/>
            </a:pPr>
            <a:endParaRPr lang="en-CA" dirty="0" smtClean="0"/>
          </a:p>
          <a:p>
            <a:pPr marL="624078" indent="-514350">
              <a:buNone/>
            </a:pPr>
            <a:r>
              <a:rPr lang="en-CA" dirty="0" smtClean="0"/>
              <a:t>**About one in 2000 babies is born with biological characteristics or BOTH sexes or neither sex entirely**</a:t>
            </a:r>
          </a:p>
          <a:p>
            <a:endParaRPr lang="en-CA" dirty="0"/>
          </a:p>
        </p:txBody>
      </p:sp>
      <p:sp>
        <p:nvSpPr>
          <p:cNvPr id="3" name="Title 2"/>
          <p:cNvSpPr>
            <a:spLocks noGrp="1"/>
          </p:cNvSpPr>
          <p:nvPr>
            <p:ph type="title"/>
          </p:nvPr>
        </p:nvSpPr>
        <p:spPr/>
        <p:txBody>
          <a:bodyPr/>
          <a:lstStyle/>
          <a:p>
            <a:r>
              <a:rPr lang="en-CA" dirty="0" smtClean="0"/>
              <a:t>Biological Sex</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Feeling romantic, emotional or sexual attraction to both males and females</a:t>
            </a:r>
            <a:endParaRPr lang="en-CA" dirty="0"/>
          </a:p>
        </p:txBody>
      </p:sp>
      <p:sp>
        <p:nvSpPr>
          <p:cNvPr id="3" name="Title 2"/>
          <p:cNvSpPr>
            <a:spLocks noGrp="1"/>
          </p:cNvSpPr>
          <p:nvPr>
            <p:ph type="title"/>
          </p:nvPr>
        </p:nvSpPr>
        <p:spPr/>
        <p:txBody>
          <a:bodyPr/>
          <a:lstStyle/>
          <a:p>
            <a:r>
              <a:rPr lang="en-CA" dirty="0" smtClean="0"/>
              <a:t>Bisexual/Bisexuality</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 intentional concealment of an individual’s own sexual orientation or gender identity from others at school, work, home or around friends.</a:t>
            </a:r>
            <a:endParaRPr lang="en-CA" dirty="0"/>
          </a:p>
        </p:txBody>
      </p:sp>
      <p:sp>
        <p:nvSpPr>
          <p:cNvPr id="3" name="Title 2"/>
          <p:cNvSpPr>
            <a:spLocks noGrp="1"/>
          </p:cNvSpPr>
          <p:nvPr>
            <p:ph type="title"/>
          </p:nvPr>
        </p:nvSpPr>
        <p:spPr/>
        <p:txBody>
          <a:bodyPr/>
          <a:lstStyle/>
          <a:p>
            <a:r>
              <a:rPr lang="en-CA" dirty="0" smtClean="0"/>
              <a:t>Closet/</a:t>
            </a:r>
            <a:r>
              <a:rPr lang="en-CA" dirty="0" err="1" smtClean="0"/>
              <a:t>Closted</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 process of becoming aware and open of one’s sexual orientation or gender identity.</a:t>
            </a:r>
            <a:endParaRPr lang="en-CA" dirty="0"/>
          </a:p>
        </p:txBody>
      </p:sp>
      <p:sp>
        <p:nvSpPr>
          <p:cNvPr id="3" name="Title 2"/>
          <p:cNvSpPr>
            <a:spLocks noGrp="1"/>
          </p:cNvSpPr>
          <p:nvPr>
            <p:ph type="title"/>
          </p:nvPr>
        </p:nvSpPr>
        <p:spPr/>
        <p:txBody>
          <a:bodyPr/>
          <a:lstStyle/>
          <a:p>
            <a:r>
              <a:rPr lang="en-CA" dirty="0" smtClean="0"/>
              <a:t>Coming Out</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Someone who dresses and acts like another gender for entertainment purpose, usually does NOT self-identify as transgender</a:t>
            </a:r>
            <a:endParaRPr lang="en-CA" dirty="0"/>
          </a:p>
        </p:txBody>
      </p:sp>
      <p:sp>
        <p:nvSpPr>
          <p:cNvPr id="3" name="Title 2"/>
          <p:cNvSpPr>
            <a:spLocks noGrp="1"/>
          </p:cNvSpPr>
          <p:nvPr>
            <p:ph type="title"/>
          </p:nvPr>
        </p:nvSpPr>
        <p:spPr/>
        <p:txBody>
          <a:bodyPr/>
          <a:lstStyle/>
          <a:p>
            <a:r>
              <a:rPr lang="en-CA" dirty="0" smtClean="0"/>
              <a:t>Drag Queen/ Drag King</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 derogatory word for a gay male, or for any man, who projects the role, appearance, attitudes and/or behaviours that a culture traditionally assigns to women.</a:t>
            </a:r>
            <a:endParaRPr lang="en-CA" dirty="0"/>
          </a:p>
        </p:txBody>
      </p:sp>
      <p:sp>
        <p:nvSpPr>
          <p:cNvPr id="3" name="Title 2"/>
          <p:cNvSpPr>
            <a:spLocks noGrp="1"/>
          </p:cNvSpPr>
          <p:nvPr>
            <p:ph type="title"/>
          </p:nvPr>
        </p:nvSpPr>
        <p:spPr/>
        <p:txBody>
          <a:bodyPr/>
          <a:lstStyle/>
          <a:p>
            <a:r>
              <a:rPr lang="en-CA" dirty="0" smtClean="0"/>
              <a:t>Faggot</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TotalTime>
  <Words>847</Words>
  <Application>Microsoft Office PowerPoint</Application>
  <PresentationFormat>On-screen Show (4:3)</PresentationFormat>
  <Paragraphs>89</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Concourse</vt:lpstr>
      <vt:lpstr>LGBTQ Introduction</vt:lpstr>
      <vt:lpstr>Ally</vt:lpstr>
      <vt:lpstr>Bi</vt:lpstr>
      <vt:lpstr>Biological Sex</vt:lpstr>
      <vt:lpstr>Bisexual/Bisexuality</vt:lpstr>
      <vt:lpstr>Closet/Closted</vt:lpstr>
      <vt:lpstr>Coming Out</vt:lpstr>
      <vt:lpstr>Drag Queen/ Drag King</vt:lpstr>
      <vt:lpstr>Faggot</vt:lpstr>
      <vt:lpstr>Gay</vt:lpstr>
      <vt:lpstr>Gay Bashing (bashing/Queer –bashing)</vt:lpstr>
      <vt:lpstr>Gay Straight Alliance</vt:lpstr>
      <vt:lpstr>Gender</vt:lpstr>
      <vt:lpstr>Heterosexism/Homophobia</vt:lpstr>
      <vt:lpstr>Heterosexual</vt:lpstr>
      <vt:lpstr>Homosexual</vt:lpstr>
      <vt:lpstr>Lesbian</vt:lpstr>
      <vt:lpstr>Lifestyle</vt:lpstr>
      <vt:lpstr>Misogyny</vt:lpstr>
      <vt:lpstr>Oppression</vt:lpstr>
      <vt:lpstr>Out</vt:lpstr>
      <vt:lpstr>Queer</vt:lpstr>
      <vt:lpstr>Questioning</vt:lpstr>
      <vt:lpstr>Rainbow Flag</vt:lpstr>
      <vt:lpstr>Sexism</vt:lpstr>
      <vt:lpstr>Sterotype</vt:lpstr>
      <vt:lpstr>Trans</vt:lpstr>
      <vt:lpstr>Transgender</vt:lpstr>
      <vt:lpstr>Transexual (TS)</vt:lpstr>
      <vt:lpstr>Cross Dresser</vt:lpstr>
      <vt:lpstr>Two-Spirited</vt:lpstr>
      <vt:lpstr>PanSexual</vt:lpstr>
      <vt:lpstr>Xenophobia</vt:lpstr>
    </vt:vector>
  </TitlesOfParts>
  <Company>ESDNL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LGBTQ Introduction</dc:title>
  <dc:creator>jcameron</dc:creator>
  <cp:lastModifiedBy>dcoady</cp:lastModifiedBy>
  <cp:revision>26</cp:revision>
  <dcterms:created xsi:type="dcterms:W3CDTF">2013-04-09T12:15:16Z</dcterms:created>
  <dcterms:modified xsi:type="dcterms:W3CDTF">2013-05-15T17:20:01Z</dcterms:modified>
</cp:coreProperties>
</file>